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2192000" cy="6858000"/>
  <p:notesSz cx="6858000" cy="9144000"/>
  <p:embeddedFontLst>
    <p:embeddedFont>
      <p:font typeface="Poppins" panose="00000500000000000000" pitchFamily="2" charset="0"/>
      <p:regular r:id="rId25"/>
      <p:bold r:id="rId26"/>
      <p:italic r:id="rId27"/>
      <p:boldItalic r:id="rId28"/>
    </p:embeddedFont>
    <p:embeddedFont>
      <p:font typeface="poppins-bold" panose="020B0604020202020204" charset="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918" y="3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8" name="Group 7"/>
          <p:cNvGrpSpPr/>
          <p:nvPr/>
        </p:nvGrpSpPr>
        <p:grpSpPr>
          <a:xfrm>
            <a:off x="9190827" y="208603"/>
            <a:ext cx="2991107" cy="1064494"/>
            <a:chOff x="9190827" y="208603"/>
            <a:chExt cx="2991107" cy="1064494"/>
          </a:xfrm>
        </p:grpSpPr>
        <p:grpSp>
          <p:nvGrpSpPr>
            <p:cNvPr id="9" name="Group 8"/>
            <p:cNvGrpSpPr/>
            <p:nvPr/>
          </p:nvGrpSpPr>
          <p:grpSpPr>
            <a:xfrm>
              <a:off x="10052774" y="934058"/>
              <a:ext cx="1552690" cy="292017"/>
              <a:chOff x="10052774" y="934058"/>
              <a:chExt cx="1552690" cy="292017"/>
            </a:xfrm>
          </p:grpSpPr>
          <p:sp>
            <p:nvSpPr>
              <p:cNvPr id="10"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1"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2" name="Group 11"/>
            <p:cNvGrpSpPr/>
            <p:nvPr/>
          </p:nvGrpSpPr>
          <p:grpSpPr>
            <a:xfrm>
              <a:off x="9190827" y="208603"/>
              <a:ext cx="1552730" cy="291976"/>
              <a:chOff x="9190827" y="208603"/>
              <a:chExt cx="1552730" cy="291976"/>
            </a:xfrm>
          </p:grpSpPr>
          <p:sp>
            <p:nvSpPr>
              <p:cNvPr id="13"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4"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5" name="Group 14"/>
            <p:cNvGrpSpPr/>
            <p:nvPr/>
          </p:nvGrpSpPr>
          <p:grpSpPr>
            <a:xfrm>
              <a:off x="10608730" y="438571"/>
              <a:ext cx="491177" cy="296671"/>
              <a:chOff x="10608730" y="438571"/>
              <a:chExt cx="491177" cy="296671"/>
            </a:xfrm>
          </p:grpSpPr>
          <p:sp>
            <p:nvSpPr>
              <p:cNvPr id="16"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7"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8"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9" name="Group 18"/>
            <p:cNvGrpSpPr/>
            <p:nvPr/>
          </p:nvGrpSpPr>
          <p:grpSpPr>
            <a:xfrm>
              <a:off x="10285216" y="976425"/>
              <a:ext cx="491167" cy="296672"/>
              <a:chOff x="10285216" y="976425"/>
              <a:chExt cx="491167" cy="296672"/>
            </a:xfrm>
          </p:grpSpPr>
          <p:sp>
            <p:nvSpPr>
              <p:cNvPr id="20"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1"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3"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4"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5" name="Group 24"/>
          <p:cNvGrpSpPr/>
          <p:nvPr/>
        </p:nvGrpSpPr>
        <p:grpSpPr>
          <a:xfrm>
            <a:off x="6114309" y="4408943"/>
            <a:ext cx="6172387" cy="2196668"/>
            <a:chOff x="6114309" y="4408943"/>
            <a:chExt cx="6172387" cy="2196668"/>
          </a:xfrm>
        </p:grpSpPr>
        <p:grpSp>
          <p:nvGrpSpPr>
            <p:cNvPr id="26" name="Group 25"/>
            <p:cNvGrpSpPr/>
            <p:nvPr/>
          </p:nvGrpSpPr>
          <p:grpSpPr>
            <a:xfrm>
              <a:off x="7893006" y="5905977"/>
              <a:ext cx="3204099" cy="602601"/>
              <a:chOff x="7893006" y="5905977"/>
              <a:chExt cx="3204099" cy="602601"/>
            </a:xfrm>
          </p:grpSpPr>
          <p:sp>
            <p:nvSpPr>
              <p:cNvPr id="27" name="标题 1"/>
              <p:cNvSpPr txBox="1"/>
              <p:nvPr/>
            </p:nvSpPr>
            <p:spPr>
              <a:xfrm>
                <a:off x="7893006" y="5905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8" name="标题 1"/>
              <p:cNvSpPr txBox="1"/>
              <p:nvPr/>
            </p:nvSpPr>
            <p:spPr>
              <a:xfrm>
                <a:off x="10996369" y="6407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9" name="Group 28"/>
            <p:cNvGrpSpPr/>
            <p:nvPr/>
          </p:nvGrpSpPr>
          <p:grpSpPr>
            <a:xfrm>
              <a:off x="6114309" y="4408943"/>
              <a:ext cx="3204183" cy="602516"/>
              <a:chOff x="6114309" y="4408943"/>
              <a:chExt cx="3204183" cy="602516"/>
            </a:xfrm>
          </p:grpSpPr>
          <p:sp>
            <p:nvSpPr>
              <p:cNvPr id="30" name="标题 1"/>
              <p:cNvSpPr txBox="1"/>
              <p:nvPr/>
            </p:nvSpPr>
            <p:spPr>
              <a:xfrm>
                <a:off x="6114309" y="4408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1" name="标题 1"/>
              <p:cNvSpPr txBox="1"/>
              <p:nvPr/>
            </p:nvSpPr>
            <p:spPr>
              <a:xfrm>
                <a:off x="9217693" y="4910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2" name="Group 31"/>
            <p:cNvGrpSpPr/>
            <p:nvPr/>
          </p:nvGrpSpPr>
          <p:grpSpPr>
            <a:xfrm>
              <a:off x="9040264" y="4883499"/>
              <a:ext cx="1013583" cy="612206"/>
              <a:chOff x="9040264" y="4883499"/>
              <a:chExt cx="1013583" cy="612206"/>
            </a:xfrm>
          </p:grpSpPr>
          <p:sp>
            <p:nvSpPr>
              <p:cNvPr id="33" name="标题 1"/>
              <p:cNvSpPr txBox="1"/>
              <p:nvPr/>
            </p:nvSpPr>
            <p:spPr>
              <a:xfrm>
                <a:off x="9096156" y="4937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4" name="标题 1"/>
              <p:cNvSpPr txBox="1"/>
              <p:nvPr/>
            </p:nvSpPr>
            <p:spPr>
              <a:xfrm>
                <a:off x="9040264" y="5434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5" name="标题 1"/>
              <p:cNvSpPr txBox="1"/>
              <p:nvPr/>
            </p:nvSpPr>
            <p:spPr>
              <a:xfrm>
                <a:off x="9993079" y="4883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6" name="Group 35"/>
            <p:cNvGrpSpPr/>
            <p:nvPr/>
          </p:nvGrpSpPr>
          <p:grpSpPr>
            <a:xfrm>
              <a:off x="8372667" y="5993405"/>
              <a:ext cx="1013562" cy="612206"/>
              <a:chOff x="8372667" y="5993405"/>
              <a:chExt cx="1013562" cy="612206"/>
            </a:xfrm>
          </p:grpSpPr>
          <p:sp>
            <p:nvSpPr>
              <p:cNvPr id="37" name="标题 1"/>
              <p:cNvSpPr txBox="1"/>
              <p:nvPr/>
            </p:nvSpPr>
            <p:spPr>
              <a:xfrm>
                <a:off x="8429292" y="6047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8" name="标题 1"/>
              <p:cNvSpPr txBox="1"/>
              <p:nvPr/>
            </p:nvSpPr>
            <p:spPr>
              <a:xfrm>
                <a:off x="9325461" y="6544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8372667" y="5993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7517931" y="5411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41" name="标题 1"/>
            <p:cNvSpPr txBox="1"/>
            <p:nvPr/>
          </p:nvSpPr>
          <p:spPr>
            <a:xfrm>
              <a:off x="12215319" y="5718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
        <p:nvSpPr>
          <p:cNvPr id="44" name="标题 1">
            <a:extLst>
              <a:ext uri="{FF2B5EF4-FFF2-40B4-BE49-F238E27FC236}">
                <a16:creationId xmlns:a16="http://schemas.microsoft.com/office/drawing/2014/main" id="{0928DE48-76A8-4FCF-1126-CD07CABB3D52}"/>
              </a:ext>
            </a:extLst>
          </p:cNvPr>
          <p:cNvSpPr txBox="1"/>
          <p:nvPr/>
        </p:nvSpPr>
        <p:spPr>
          <a:xfrm>
            <a:off x="745048" y="1493048"/>
            <a:ext cx="5257278" cy="3207289"/>
          </a:xfrm>
          <a:prstGeom prst="rect">
            <a:avLst/>
          </a:prstGeom>
          <a:noFill/>
          <a:ln cap="sq">
            <a:noFill/>
          </a:ln>
        </p:spPr>
        <p:txBody>
          <a:bodyPr vert="horz" wrap="square" lIns="0" tIns="0" rIns="0" bIns="0" rtlCol="0" anchor="ctr"/>
          <a:lstStyle/>
          <a:p>
            <a:pPr algn="l"/>
            <a:r>
              <a:rPr kumimoji="1" lang="en-US" altLang="zh-CN" sz="3700" dirty="0">
                <a:ln w="12700">
                  <a:noFill/>
                </a:ln>
                <a:solidFill>
                  <a:srgbClr val="FFFFFF">
                    <a:alpha val="100000"/>
                  </a:srgbClr>
                </a:solidFill>
                <a:latin typeface="Poppins"/>
                <a:ea typeface="Poppins"/>
                <a:cs typeface="Poppins"/>
              </a:rPr>
              <a:t>Microsoft Purview</a:t>
            </a:r>
          </a:p>
          <a:p>
            <a:pPr algn="l"/>
            <a:r>
              <a:rPr kumimoji="1" lang="en-US" altLang="zh-CN" sz="2000" dirty="0">
                <a:ln w="12700">
                  <a:noFill/>
                </a:ln>
                <a:solidFill>
                  <a:srgbClr val="FFFFFF">
                    <a:alpha val="100000"/>
                  </a:srgbClr>
                </a:solidFill>
                <a:latin typeface="Poppins"/>
                <a:ea typeface="Poppins"/>
                <a:cs typeface="Poppins"/>
              </a:rPr>
              <a:t>Sensitivity Labels in Microsoft Purview</a:t>
            </a:r>
            <a:endParaRPr kumimoji="1"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1144970" y="2810409"/>
            <a:ext cx="4784628" cy="1727724"/>
          </a:xfrm>
          <a:prstGeom prst="roundRect">
            <a:avLst>
              <a:gd name="adj" fmla="val 7598"/>
            </a:avLst>
          </a:prstGeom>
          <a:solidFill>
            <a:schemeClr val="bg1"/>
          </a:solidFill>
          <a:ln w="6350" cap="flat">
            <a:solidFill>
              <a:schemeClr val="accent1">
                <a:lumMod val="40000"/>
                <a:lumOff val="60000"/>
              </a:schemeClr>
            </a:solidFill>
            <a:miter/>
          </a:ln>
        </p:spPr>
        <p:txBody>
          <a:bodyPr vert="horz" wrap="square" lIns="91440" tIns="45720" rIns="91440" bIns="45720" rtlCol="0" anchor="ctr"/>
          <a:lstStyle/>
          <a:p>
            <a:pPr algn="l"/>
            <a:endParaRPr kumimoji="1" lang="zh-CN" altLang="en-US"/>
          </a:p>
        </p:txBody>
      </p:sp>
      <p:sp>
        <p:nvSpPr>
          <p:cNvPr id="4" name="标题 1"/>
          <p:cNvSpPr txBox="1"/>
          <p:nvPr/>
        </p:nvSpPr>
        <p:spPr>
          <a:xfrm>
            <a:off x="1060062" y="2726267"/>
            <a:ext cx="4784628" cy="1727724"/>
          </a:xfrm>
          <a:prstGeom prst="roundRect">
            <a:avLst>
              <a:gd name="adj" fmla="val 7598"/>
            </a:avLst>
          </a:prstGeom>
          <a:gradFill>
            <a:gsLst>
              <a:gs pos="1000">
                <a:schemeClr val="accent1"/>
              </a:gs>
              <a:gs pos="100000">
                <a:schemeClr val="accent1">
                  <a:lumMod val="85000"/>
                  <a:lumOff val="15000"/>
                </a:schemeClr>
              </a:gs>
            </a:gsLst>
            <a:lin ang="2700000" scaled="0"/>
          </a:gradFill>
          <a:ln w="12700" cap="sq">
            <a:noFill/>
            <a:miter/>
          </a:ln>
          <a:effectLst/>
        </p:spPr>
        <p:txBody>
          <a:bodyPr vert="horz" wrap="square" lIns="0" tIns="0" rIns="0" bIns="0" rtlCol="0" anchor="ctr"/>
          <a:lstStyle/>
          <a:p>
            <a:pPr algn="ctr"/>
            <a:endParaRPr kumimoji="1" lang="zh-CN" altLang="en-US"/>
          </a:p>
        </p:txBody>
      </p:sp>
      <p:sp>
        <p:nvSpPr>
          <p:cNvPr id="5" name="标题 1"/>
          <p:cNvSpPr txBox="1"/>
          <p:nvPr/>
        </p:nvSpPr>
        <p:spPr>
          <a:xfrm>
            <a:off x="642588" y="3076890"/>
            <a:ext cx="938292" cy="1005240"/>
          </a:xfrm>
          <a:custGeom>
            <a:avLst/>
            <a:gdLst>
              <a:gd name="connsiteX0" fmla="*/ 768350 w 895350"/>
              <a:gd name="connsiteY0" fmla="*/ 0 h 901700"/>
              <a:gd name="connsiteX1" fmla="*/ 895350 w 895350"/>
              <a:gd name="connsiteY1" fmla="*/ 127000 h 901700"/>
              <a:gd name="connsiteX2" fmla="*/ 895350 w 895350"/>
              <a:gd name="connsiteY2" fmla="*/ 774700 h 901700"/>
              <a:gd name="connsiteX3" fmla="*/ 768350 w 895350"/>
              <a:gd name="connsiteY3" fmla="*/ 901700 h 901700"/>
              <a:gd name="connsiteX4" fmla="*/ 127000 w 895350"/>
              <a:gd name="connsiteY4" fmla="*/ 901700 h 901700"/>
              <a:gd name="connsiteX5" fmla="*/ 0 w 895350"/>
              <a:gd name="connsiteY5" fmla="*/ 774700 h 901700"/>
              <a:gd name="connsiteX6" fmla="*/ 0 w 895350"/>
              <a:gd name="connsiteY6" fmla="*/ 127000 h 901700"/>
              <a:gd name="connsiteX7" fmla="*/ 127000 w 895350"/>
              <a:gd name="connsiteY7" fmla="*/ 0 h 901700"/>
            </a:gdLst>
            <a:ahLst/>
            <a:cxnLst/>
            <a:rect l="l" t="t" r="r" b="b"/>
            <a:pathLst>
              <a:path w="895350" h="901700">
                <a:moveTo>
                  <a:pt x="768350" y="0"/>
                </a:moveTo>
                <a:cubicBezTo>
                  <a:pt x="838490" y="0"/>
                  <a:pt x="895350" y="56860"/>
                  <a:pt x="895350" y="127000"/>
                </a:cubicBezTo>
                <a:lnTo>
                  <a:pt x="895350" y="774700"/>
                </a:lnTo>
                <a:cubicBezTo>
                  <a:pt x="895350" y="844840"/>
                  <a:pt x="838490" y="901700"/>
                  <a:pt x="768350" y="901700"/>
                </a:cubicBezTo>
                <a:lnTo>
                  <a:pt x="127000" y="901700"/>
                </a:lnTo>
                <a:cubicBezTo>
                  <a:pt x="56860" y="901700"/>
                  <a:pt x="0" y="844840"/>
                  <a:pt x="0" y="774700"/>
                </a:cubicBezTo>
                <a:lnTo>
                  <a:pt x="0" y="127000"/>
                </a:lnTo>
                <a:cubicBezTo>
                  <a:pt x="0" y="56860"/>
                  <a:pt x="56860" y="0"/>
                  <a:pt x="127000" y="0"/>
                </a:cubicBezTo>
                <a:close/>
              </a:path>
            </a:pathLst>
          </a:custGeom>
          <a:solidFill>
            <a:schemeClr val="bg1"/>
          </a:solidFill>
          <a:ln w="6350" cap="flat">
            <a:solidFill>
              <a:schemeClr val="accent1"/>
            </a:solidFill>
            <a:miter/>
          </a:ln>
        </p:spPr>
        <p:txBody>
          <a:bodyPr vert="horz" wrap="square" lIns="91440" tIns="45720" rIns="91440" bIns="45720" rtlCol="0" anchor="ctr"/>
          <a:lstStyle/>
          <a:p>
            <a:pPr algn="l"/>
            <a:endParaRPr kumimoji="1" lang="zh-CN" altLang="en-US"/>
          </a:p>
        </p:txBody>
      </p:sp>
      <p:sp>
        <p:nvSpPr>
          <p:cNvPr id="6" name="标题 1"/>
          <p:cNvSpPr txBox="1"/>
          <p:nvPr/>
        </p:nvSpPr>
        <p:spPr>
          <a:xfrm>
            <a:off x="863081" y="3336564"/>
            <a:ext cx="497306" cy="485892"/>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gradFill>
            <a:gsLst>
              <a:gs pos="1000">
                <a:schemeClr val="accent1"/>
              </a:gs>
              <a:gs pos="100000">
                <a:schemeClr val="accent1">
                  <a:lumMod val="60000"/>
                  <a:lumOff val="40000"/>
                </a:schemeClr>
              </a:gs>
            </a:gsLst>
            <a:lin ang="2700000" scaled="0"/>
          </a:gradFill>
          <a:ln w="12700" cap="sq">
            <a:noFill/>
            <a:miter/>
          </a:ln>
          <a:effectLst/>
        </p:spPr>
        <p:txBody>
          <a:bodyPr vert="horz" wrap="square" lIns="0" tIns="0" rIns="0" bIns="0" rtlCol="0" anchor="ctr"/>
          <a:lstStyle/>
          <a:p>
            <a:pPr algn="ctr"/>
            <a:endParaRPr kumimoji="1" lang="zh-CN" altLang="en-US"/>
          </a:p>
        </p:txBody>
      </p:sp>
      <p:sp>
        <p:nvSpPr>
          <p:cNvPr id="7" name="标题 1"/>
          <p:cNvSpPr txBox="1"/>
          <p:nvPr/>
        </p:nvSpPr>
        <p:spPr>
          <a:xfrm>
            <a:off x="1805839" y="2904663"/>
            <a:ext cx="3883761" cy="446054"/>
          </a:xfrm>
          <a:prstGeom prst="rect">
            <a:avLst/>
          </a:prstGeom>
          <a:noFill/>
          <a:ln>
            <a:noFill/>
          </a:ln>
        </p:spPr>
        <p:txBody>
          <a:bodyPr vert="horz" wrap="square" lIns="91440" tIns="45720" rIns="91440" bIns="45720" rtlCol="0" anchor="ctr"/>
          <a:lstStyle/>
          <a:p>
            <a:pPr algn="l"/>
            <a:r>
              <a:rPr kumimoji="1" lang="en-US" altLang="zh-CN" sz="1600">
                <a:ln w="12700">
                  <a:noFill/>
                </a:ln>
                <a:solidFill>
                  <a:srgbClr val="FFFFFF">
                    <a:alpha val="100000"/>
                  </a:srgbClr>
                </a:solidFill>
                <a:latin typeface="poppins-bold"/>
                <a:ea typeface="poppins-bold"/>
                <a:cs typeface="poppins-bold"/>
              </a:rPr>
              <a:t>Regular Updates</a:t>
            </a:r>
            <a:endParaRPr kumimoji="1" lang="zh-CN" altLang="en-US"/>
          </a:p>
        </p:txBody>
      </p:sp>
      <p:sp>
        <p:nvSpPr>
          <p:cNvPr id="8" name="标题 1"/>
          <p:cNvSpPr txBox="1"/>
          <p:nvPr/>
        </p:nvSpPr>
        <p:spPr>
          <a:xfrm>
            <a:off x="1805346" y="3387811"/>
            <a:ext cx="3884254" cy="1008000"/>
          </a:xfrm>
          <a:prstGeom prst="rect">
            <a:avLst/>
          </a:prstGeom>
          <a:noFill/>
          <a:ln>
            <a:noFill/>
          </a:ln>
        </p:spPr>
        <p:txBody>
          <a:bodyPr vert="horz" wrap="square" lIns="91440" tIns="45720" rIns="91440" bIns="45720" rtlCol="0" anchor="t"/>
          <a:lstStyle/>
          <a:p>
            <a:pPr algn="l"/>
            <a:r>
              <a:rPr kumimoji="1" lang="en-US" altLang="zh-CN" sz="1400" dirty="0">
                <a:ln w="12700">
                  <a:noFill/>
                </a:ln>
                <a:solidFill>
                  <a:srgbClr val="FFFFFF">
                    <a:alpha val="100000"/>
                  </a:srgbClr>
                </a:solidFill>
                <a:latin typeface="Poppins"/>
                <a:ea typeface="Poppins"/>
                <a:cs typeface="Poppins"/>
              </a:rPr>
              <a:t>Regularly update policies to adapt to new security threats and compliance requirements.</a:t>
            </a:r>
            <a:endParaRPr kumimoji="1" lang="zh-CN" altLang="en-US" dirty="0"/>
          </a:p>
        </p:txBody>
      </p:sp>
      <p:sp>
        <p:nvSpPr>
          <p:cNvPr id="9" name="标题 1"/>
          <p:cNvSpPr txBox="1"/>
          <p:nvPr/>
        </p:nvSpPr>
        <p:spPr>
          <a:xfrm>
            <a:off x="6752082" y="2810409"/>
            <a:ext cx="4784629" cy="1727724"/>
          </a:xfrm>
          <a:prstGeom prst="roundRect">
            <a:avLst>
              <a:gd name="adj" fmla="val 7598"/>
            </a:avLst>
          </a:prstGeom>
          <a:solidFill>
            <a:schemeClr val="bg1"/>
          </a:solidFill>
          <a:ln w="6350" cap="flat">
            <a:solidFill>
              <a:schemeClr val="accent2">
                <a:lumMod val="40000"/>
                <a:lumOff val="60000"/>
              </a:schemeClr>
            </a:solidFill>
            <a:miter/>
          </a:ln>
        </p:spPr>
        <p:txBody>
          <a:bodyPr vert="horz" wrap="square" lIns="91440" tIns="45720" rIns="91440" bIns="45720" rtlCol="0" anchor="ctr"/>
          <a:lstStyle/>
          <a:p>
            <a:pPr algn="l"/>
            <a:endParaRPr kumimoji="1" lang="zh-CN" altLang="en-US"/>
          </a:p>
        </p:txBody>
      </p:sp>
      <p:sp>
        <p:nvSpPr>
          <p:cNvPr id="10" name="标题 1"/>
          <p:cNvSpPr txBox="1"/>
          <p:nvPr/>
        </p:nvSpPr>
        <p:spPr>
          <a:xfrm>
            <a:off x="6667175" y="2726267"/>
            <a:ext cx="4784629" cy="1727724"/>
          </a:xfrm>
          <a:prstGeom prst="roundRect">
            <a:avLst>
              <a:gd name="adj" fmla="val 7598"/>
            </a:avLst>
          </a:prstGeom>
          <a:gradFill>
            <a:gsLst>
              <a:gs pos="1000">
                <a:schemeClr val="accent2"/>
              </a:gs>
              <a:gs pos="100000">
                <a:schemeClr val="accent2">
                  <a:lumMod val="85000"/>
                  <a:lumOff val="15000"/>
                </a:schemeClr>
              </a:gs>
            </a:gsLst>
            <a:lin ang="2700000" scaled="0"/>
          </a:gradFill>
          <a:ln w="12700" cap="sq">
            <a:noFill/>
            <a:miter/>
          </a:ln>
          <a:effectLst/>
        </p:spPr>
        <p:txBody>
          <a:bodyPr vert="horz" wrap="square" lIns="0" tIns="0" rIns="0" bIns="0" rtlCol="0" anchor="ctr"/>
          <a:lstStyle/>
          <a:p>
            <a:pPr algn="ctr"/>
            <a:endParaRPr kumimoji="1" lang="zh-CN" altLang="en-US"/>
          </a:p>
        </p:txBody>
      </p:sp>
      <p:sp>
        <p:nvSpPr>
          <p:cNvPr id="11" name="标题 1"/>
          <p:cNvSpPr txBox="1"/>
          <p:nvPr/>
        </p:nvSpPr>
        <p:spPr>
          <a:xfrm>
            <a:off x="6201356" y="3076890"/>
            <a:ext cx="938293" cy="1005240"/>
          </a:xfrm>
          <a:custGeom>
            <a:avLst/>
            <a:gdLst>
              <a:gd name="connsiteX0" fmla="*/ 768350 w 895350"/>
              <a:gd name="connsiteY0" fmla="*/ 0 h 901700"/>
              <a:gd name="connsiteX1" fmla="*/ 895350 w 895350"/>
              <a:gd name="connsiteY1" fmla="*/ 127000 h 901700"/>
              <a:gd name="connsiteX2" fmla="*/ 895350 w 895350"/>
              <a:gd name="connsiteY2" fmla="*/ 774700 h 901700"/>
              <a:gd name="connsiteX3" fmla="*/ 768350 w 895350"/>
              <a:gd name="connsiteY3" fmla="*/ 901700 h 901700"/>
              <a:gd name="connsiteX4" fmla="*/ 127000 w 895350"/>
              <a:gd name="connsiteY4" fmla="*/ 901700 h 901700"/>
              <a:gd name="connsiteX5" fmla="*/ 0 w 895350"/>
              <a:gd name="connsiteY5" fmla="*/ 774700 h 901700"/>
              <a:gd name="connsiteX6" fmla="*/ 0 w 895350"/>
              <a:gd name="connsiteY6" fmla="*/ 127000 h 901700"/>
              <a:gd name="connsiteX7" fmla="*/ 127000 w 895350"/>
              <a:gd name="connsiteY7" fmla="*/ 0 h 901700"/>
            </a:gdLst>
            <a:ahLst/>
            <a:cxnLst/>
            <a:rect l="l" t="t" r="r" b="b"/>
            <a:pathLst>
              <a:path w="895350" h="901700">
                <a:moveTo>
                  <a:pt x="768350" y="0"/>
                </a:moveTo>
                <a:cubicBezTo>
                  <a:pt x="838490" y="0"/>
                  <a:pt x="895350" y="56860"/>
                  <a:pt x="895350" y="127000"/>
                </a:cubicBezTo>
                <a:lnTo>
                  <a:pt x="895350" y="774700"/>
                </a:lnTo>
                <a:cubicBezTo>
                  <a:pt x="895350" y="844840"/>
                  <a:pt x="838490" y="901700"/>
                  <a:pt x="768350" y="901700"/>
                </a:cubicBezTo>
                <a:lnTo>
                  <a:pt x="127000" y="901700"/>
                </a:lnTo>
                <a:cubicBezTo>
                  <a:pt x="56860" y="901700"/>
                  <a:pt x="0" y="844840"/>
                  <a:pt x="0" y="774700"/>
                </a:cubicBezTo>
                <a:lnTo>
                  <a:pt x="0" y="127000"/>
                </a:lnTo>
                <a:cubicBezTo>
                  <a:pt x="0" y="56860"/>
                  <a:pt x="56860" y="0"/>
                  <a:pt x="127000" y="0"/>
                </a:cubicBezTo>
                <a:close/>
              </a:path>
            </a:pathLst>
          </a:custGeom>
          <a:solidFill>
            <a:schemeClr val="bg1"/>
          </a:solidFill>
          <a:ln w="6350" cap="flat">
            <a:solidFill>
              <a:schemeClr val="accent2"/>
            </a:solid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7364603" y="2904663"/>
            <a:ext cx="3963797" cy="446054"/>
          </a:xfrm>
          <a:prstGeom prst="rect">
            <a:avLst/>
          </a:prstGeom>
          <a:noFill/>
          <a:ln>
            <a:noFill/>
          </a:ln>
        </p:spPr>
        <p:txBody>
          <a:bodyPr vert="horz" wrap="square" lIns="91440" tIns="45720" rIns="91440" bIns="45720" rtlCol="0" anchor="ctr"/>
          <a:lstStyle/>
          <a:p>
            <a:pPr algn="l"/>
            <a:r>
              <a:rPr kumimoji="1" lang="en-US" altLang="zh-CN" sz="1600">
                <a:ln w="12700">
                  <a:noFill/>
                </a:ln>
                <a:solidFill>
                  <a:srgbClr val="FFFFFF">
                    <a:alpha val="100000"/>
                  </a:srgbClr>
                </a:solidFill>
                <a:latin typeface="poppins-bold"/>
                <a:ea typeface="poppins-bold"/>
                <a:cs typeface="poppins-bold"/>
              </a:rPr>
              <a:t>Monitoring Compliance</a:t>
            </a:r>
            <a:endParaRPr kumimoji="1" lang="zh-CN" altLang="en-US"/>
          </a:p>
        </p:txBody>
      </p:sp>
      <p:sp>
        <p:nvSpPr>
          <p:cNvPr id="13" name="标题 1"/>
          <p:cNvSpPr txBox="1"/>
          <p:nvPr/>
        </p:nvSpPr>
        <p:spPr>
          <a:xfrm>
            <a:off x="7364126" y="3387811"/>
            <a:ext cx="3961297" cy="1008000"/>
          </a:xfrm>
          <a:prstGeom prst="rect">
            <a:avLst/>
          </a:prstGeom>
          <a:noFill/>
          <a:ln>
            <a:noFill/>
          </a:ln>
        </p:spPr>
        <p:txBody>
          <a:bodyPr vert="horz" wrap="square" lIns="91440" tIns="45720" rIns="91440" bIns="45720" rtlCol="0" anchor="t"/>
          <a:lstStyle/>
          <a:p>
            <a:pPr algn="l"/>
            <a:r>
              <a:rPr kumimoji="1" lang="en-US" altLang="zh-CN" sz="1400" dirty="0">
                <a:ln w="12700">
                  <a:noFill/>
                </a:ln>
                <a:solidFill>
                  <a:srgbClr val="FFFFFF">
                    <a:alpha val="100000"/>
                  </a:srgbClr>
                </a:solidFill>
                <a:latin typeface="Poppins"/>
                <a:ea typeface="Poppins"/>
                <a:cs typeface="Poppins"/>
              </a:rPr>
              <a:t>Continuous monitoring ensures labels are being applied correctly and policies are effective.</a:t>
            </a:r>
            <a:endParaRPr kumimoji="1" lang="zh-CN" altLang="en-US" sz="2800" dirty="0"/>
          </a:p>
        </p:txBody>
      </p:sp>
      <p:sp>
        <p:nvSpPr>
          <p:cNvPr id="14" name="标题 1"/>
          <p:cNvSpPr txBox="1"/>
          <p:nvPr/>
        </p:nvSpPr>
        <p:spPr>
          <a:xfrm>
            <a:off x="6440678" y="3372873"/>
            <a:ext cx="459650" cy="413274"/>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gradFill>
            <a:gsLst>
              <a:gs pos="1000">
                <a:schemeClr val="accent2"/>
              </a:gs>
              <a:gs pos="100000">
                <a:schemeClr val="accent2">
                  <a:lumMod val="60000"/>
                  <a:lumOff val="40000"/>
                </a:schemeClr>
              </a:gs>
            </a:gsLst>
            <a:lin ang="2700000" scaled="0"/>
          </a:gradFill>
          <a:ln w="12700" cap="sq">
            <a:noFill/>
            <a:miter/>
          </a:ln>
          <a:effectLst/>
        </p:spPr>
        <p:txBody>
          <a:bodyPr vert="horz" wrap="square" lIns="0" tIns="0" rIns="0" bIns="0" rtlCol="0" anchor="ctr"/>
          <a:lstStyle/>
          <a:p>
            <a:pPr algn="ctr"/>
            <a:endParaRPr kumimoji="1" lang="zh-CN" altLang="en-US"/>
          </a:p>
        </p:txBody>
      </p:sp>
      <p:sp>
        <p:nvSpPr>
          <p:cNvPr id="15" name="标题 1"/>
          <p:cNvSpPr txBox="1"/>
          <p:nvPr/>
        </p:nvSpPr>
        <p:spPr>
          <a:xfrm>
            <a:off x="271780" y="279022"/>
            <a:ext cx="11066780" cy="432000"/>
          </a:xfrm>
          <a:prstGeom prst="rect">
            <a:avLst/>
          </a:prstGeom>
          <a:noFill/>
          <a:ln>
            <a:noFill/>
          </a:ln>
        </p:spPr>
        <p:txBody>
          <a:bodyPr vert="horz" wrap="square" lIns="0" tIns="0" rIns="0" bIns="0" rtlCol="0" anchor="ctr"/>
          <a:lstStyle/>
          <a:p>
            <a:pPr algn="l"/>
            <a:r>
              <a:rPr kumimoji="1" lang="en-US" altLang="zh-CN" sz="3200">
                <a:ln w="12700">
                  <a:noFill/>
                </a:ln>
                <a:solidFill>
                  <a:srgbClr val="03103B">
                    <a:alpha val="100000"/>
                  </a:srgbClr>
                </a:solidFill>
                <a:latin typeface="poppins-bold"/>
                <a:ea typeface="poppins-bold"/>
                <a:cs typeface="poppins-bold"/>
              </a:rPr>
              <a:t>Policy Management</a:t>
            </a:r>
            <a:endParaRPr kumimoji="1" lang="zh-CN" altLang="en-US"/>
          </a:p>
        </p:txBody>
      </p:sp>
      <p:cxnSp>
        <p:nvCxnSpPr>
          <p:cNvPr id="16" name="标题 1"/>
          <p:cNvCxnSpPr/>
          <p:nvPr/>
        </p:nvCxnSpPr>
        <p:spPr>
          <a:xfrm>
            <a:off x="271780" y="855115"/>
            <a:ext cx="10937240" cy="0"/>
          </a:xfrm>
          <a:prstGeom prst="line">
            <a:avLst/>
          </a:prstGeom>
          <a:noFill/>
          <a:ln w="15875" cap="sq">
            <a:solidFill>
              <a:schemeClr val="tx1">
                <a:lumMod val="50000"/>
                <a:lumOff val="50000"/>
              </a:schemeClr>
            </a:solidFill>
            <a:miter/>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6" name="Group 5"/>
          <p:cNvGrpSpPr/>
          <p:nvPr/>
        </p:nvGrpSpPr>
        <p:grpSpPr>
          <a:xfrm>
            <a:off x="9190827" y="208603"/>
            <a:ext cx="2991107" cy="1064494"/>
            <a:chOff x="9190827" y="208603"/>
            <a:chExt cx="2991107" cy="1064494"/>
          </a:xfrm>
        </p:grpSpPr>
        <p:grpSp>
          <p:nvGrpSpPr>
            <p:cNvPr id="7" name="Group 6"/>
            <p:cNvGrpSpPr/>
            <p:nvPr/>
          </p:nvGrpSpPr>
          <p:grpSpPr>
            <a:xfrm>
              <a:off x="10052774" y="934058"/>
              <a:ext cx="1552690" cy="292017"/>
              <a:chOff x="10052774" y="934058"/>
              <a:chExt cx="1552690" cy="292017"/>
            </a:xfrm>
          </p:grpSpPr>
          <p:sp>
            <p:nvSpPr>
              <p:cNvPr id="8"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0" name="Group 9"/>
            <p:cNvGrpSpPr/>
            <p:nvPr/>
          </p:nvGrpSpPr>
          <p:grpSpPr>
            <a:xfrm>
              <a:off x="9190827" y="208603"/>
              <a:ext cx="1552730" cy="291976"/>
              <a:chOff x="9190827" y="208603"/>
              <a:chExt cx="1552730" cy="291976"/>
            </a:xfrm>
          </p:grpSpPr>
          <p:sp>
            <p:nvSpPr>
              <p:cNvPr id="11"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3" name="Group 12"/>
            <p:cNvGrpSpPr/>
            <p:nvPr/>
          </p:nvGrpSpPr>
          <p:grpSpPr>
            <a:xfrm>
              <a:off x="10608730" y="438571"/>
              <a:ext cx="491177" cy="296671"/>
              <a:chOff x="10608730" y="438571"/>
              <a:chExt cx="491177" cy="296671"/>
            </a:xfrm>
          </p:grpSpPr>
          <p:sp>
            <p:nvSpPr>
              <p:cNvPr id="14"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7" name="Group 16"/>
            <p:cNvGrpSpPr/>
            <p:nvPr/>
          </p:nvGrpSpPr>
          <p:grpSpPr>
            <a:xfrm>
              <a:off x="10285216" y="976425"/>
              <a:ext cx="491167" cy="296672"/>
              <a:chOff x="10285216" y="976425"/>
              <a:chExt cx="491167" cy="296672"/>
            </a:xfrm>
          </p:grpSpPr>
          <p:sp>
            <p:nvSpPr>
              <p:cNvPr id="18"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1"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3" name="Group 22"/>
          <p:cNvGrpSpPr/>
          <p:nvPr/>
        </p:nvGrpSpPr>
        <p:grpSpPr>
          <a:xfrm>
            <a:off x="7371609" y="4027943"/>
            <a:ext cx="6172387" cy="2196668"/>
            <a:chOff x="7371609" y="4027943"/>
            <a:chExt cx="6172387" cy="2196668"/>
          </a:xfrm>
        </p:grpSpPr>
        <p:grpSp>
          <p:nvGrpSpPr>
            <p:cNvPr id="24" name="Group 23"/>
            <p:cNvGrpSpPr/>
            <p:nvPr/>
          </p:nvGrpSpPr>
          <p:grpSpPr>
            <a:xfrm>
              <a:off x="9150306" y="5524977"/>
              <a:ext cx="3204099" cy="602601"/>
              <a:chOff x="9150306" y="5524977"/>
              <a:chExt cx="3204099" cy="602601"/>
            </a:xfrm>
          </p:grpSpPr>
          <p:sp>
            <p:nvSpPr>
              <p:cNvPr id="25" name="标题 1"/>
              <p:cNvSpPr txBox="1"/>
              <p:nvPr/>
            </p:nvSpPr>
            <p:spPr>
              <a:xfrm>
                <a:off x="9150306" y="5524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6" name="标题 1"/>
              <p:cNvSpPr txBox="1"/>
              <p:nvPr/>
            </p:nvSpPr>
            <p:spPr>
              <a:xfrm>
                <a:off x="12253669" y="6026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7" name="Group 26"/>
            <p:cNvGrpSpPr/>
            <p:nvPr/>
          </p:nvGrpSpPr>
          <p:grpSpPr>
            <a:xfrm>
              <a:off x="7371609" y="4027943"/>
              <a:ext cx="3204183" cy="602516"/>
              <a:chOff x="7371609" y="4027943"/>
              <a:chExt cx="3204183" cy="602516"/>
            </a:xfrm>
          </p:grpSpPr>
          <p:sp>
            <p:nvSpPr>
              <p:cNvPr id="28" name="标题 1"/>
              <p:cNvSpPr txBox="1"/>
              <p:nvPr/>
            </p:nvSpPr>
            <p:spPr>
              <a:xfrm>
                <a:off x="7371609" y="4027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9" name="标题 1"/>
              <p:cNvSpPr txBox="1"/>
              <p:nvPr/>
            </p:nvSpPr>
            <p:spPr>
              <a:xfrm>
                <a:off x="10474993" y="4529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0" name="Group 29"/>
            <p:cNvGrpSpPr/>
            <p:nvPr/>
          </p:nvGrpSpPr>
          <p:grpSpPr>
            <a:xfrm>
              <a:off x="10297564" y="4502499"/>
              <a:ext cx="1013583" cy="612206"/>
              <a:chOff x="10297564" y="4502499"/>
              <a:chExt cx="1013583" cy="612206"/>
            </a:xfrm>
          </p:grpSpPr>
          <p:sp>
            <p:nvSpPr>
              <p:cNvPr id="31" name="标题 1"/>
              <p:cNvSpPr txBox="1"/>
              <p:nvPr/>
            </p:nvSpPr>
            <p:spPr>
              <a:xfrm>
                <a:off x="10353456" y="4556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2" name="标题 1"/>
              <p:cNvSpPr txBox="1"/>
              <p:nvPr/>
            </p:nvSpPr>
            <p:spPr>
              <a:xfrm>
                <a:off x="10297564" y="5053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3" name="标题 1"/>
              <p:cNvSpPr txBox="1"/>
              <p:nvPr/>
            </p:nvSpPr>
            <p:spPr>
              <a:xfrm>
                <a:off x="11250379" y="4502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4" name="Group 33"/>
            <p:cNvGrpSpPr/>
            <p:nvPr/>
          </p:nvGrpSpPr>
          <p:grpSpPr>
            <a:xfrm>
              <a:off x="9629967" y="5612405"/>
              <a:ext cx="1013562" cy="612206"/>
              <a:chOff x="9629967" y="5612405"/>
              <a:chExt cx="1013562" cy="612206"/>
            </a:xfrm>
          </p:grpSpPr>
          <p:sp>
            <p:nvSpPr>
              <p:cNvPr id="35" name="标题 1"/>
              <p:cNvSpPr txBox="1"/>
              <p:nvPr/>
            </p:nvSpPr>
            <p:spPr>
              <a:xfrm>
                <a:off x="9686592" y="5666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6" name="标题 1"/>
              <p:cNvSpPr txBox="1"/>
              <p:nvPr/>
            </p:nvSpPr>
            <p:spPr>
              <a:xfrm>
                <a:off x="10582761" y="6163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7" name="标题 1"/>
              <p:cNvSpPr txBox="1"/>
              <p:nvPr/>
            </p:nvSpPr>
            <p:spPr>
              <a:xfrm>
                <a:off x="9629967" y="5612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38" name="标题 1"/>
            <p:cNvSpPr txBox="1"/>
            <p:nvPr/>
          </p:nvSpPr>
          <p:spPr>
            <a:xfrm>
              <a:off x="8775231" y="5030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13472619" y="5337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1141694" y="3665632"/>
            <a:ext cx="4415547" cy="1649652"/>
          </a:xfrm>
          <a:prstGeom prst="rect">
            <a:avLst/>
          </a:prstGeom>
          <a:noFill/>
          <a:ln cap="sq">
            <a:noFill/>
          </a:ln>
        </p:spPr>
        <p:txBody>
          <a:bodyPr vert="horz" wrap="square" lIns="0" tIns="0" rIns="0" bIns="0" rtlCol="0" anchor="t"/>
          <a:lstStyle/>
          <a:p>
            <a:pPr algn="l"/>
            <a:r>
              <a:rPr kumimoji="1" lang="en-US" altLang="zh-CN" sz="2800">
                <a:ln w="12700">
                  <a:noFill/>
                </a:ln>
                <a:solidFill>
                  <a:srgbClr val="FFFFFF">
                    <a:alpha val="100000"/>
                  </a:srgbClr>
                </a:solidFill>
                <a:latin typeface="poppins-bold"/>
                <a:ea typeface="poppins-bold"/>
                <a:cs typeface="poppins-bold"/>
              </a:rPr>
              <a:t>Configuring Encryption through Sensitivity Labels</a:t>
            </a:r>
            <a:endParaRPr kumimoji="1" lang="zh-CN" altLang="en-US"/>
          </a:p>
        </p:txBody>
      </p:sp>
      <p:sp>
        <p:nvSpPr>
          <p:cNvPr id="41" name="标题 1"/>
          <p:cNvSpPr txBox="1"/>
          <p:nvPr/>
        </p:nvSpPr>
        <p:spPr>
          <a:xfrm>
            <a:off x="1141694" y="1856240"/>
            <a:ext cx="1478383" cy="1336128"/>
          </a:xfrm>
          <a:prstGeom prst="rect">
            <a:avLst/>
          </a:prstGeom>
          <a:noFill/>
          <a:ln cap="sq">
            <a:noFill/>
          </a:ln>
        </p:spPr>
        <p:txBody>
          <a:bodyPr vert="horz" wrap="square" lIns="0" tIns="0" rIns="0" bIns="0" rtlCol="0" anchor="b"/>
          <a:lstStyle/>
          <a:p>
            <a:pPr algn="l"/>
            <a:r>
              <a:rPr kumimoji="1" lang="en-US" altLang="zh-CN" sz="7409">
                <a:ln w="12700">
                  <a:noFill/>
                </a:ln>
                <a:solidFill>
                  <a:srgbClr val="94ACFA">
                    <a:alpha val="100000"/>
                  </a:srgbClr>
                </a:solidFill>
                <a:latin typeface="poppins-bold"/>
                <a:ea typeface="poppins-bold"/>
                <a:cs typeface="poppins-bold"/>
              </a:rPr>
              <a:t> 03</a:t>
            </a:r>
            <a:endParaRPr kumimoji="1" lang="zh-CN" altLang="en-US"/>
          </a:p>
        </p:txBody>
      </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9017944" y="1525048"/>
            <a:ext cx="1575414" cy="1575414"/>
          </a:xfrm>
          <a:prstGeom prst="ellipse">
            <a:avLst/>
          </a:prstGeom>
          <a:gradFill>
            <a:gsLst>
              <a:gs pos="67000">
                <a:schemeClr val="accent1">
                  <a:lumMod val="20000"/>
                  <a:lumOff val="80000"/>
                  <a:alpha val="0"/>
                </a:schemeClr>
              </a:gs>
              <a:gs pos="100000">
                <a:schemeClr val="accent1">
                  <a:lumMod val="20000"/>
                  <a:lumOff val="80000"/>
                  <a:alpha val="61000"/>
                </a:schemeClr>
              </a:gs>
            </a:gsLst>
            <a:path path="circle">
              <a:fillToRect l="50000" t="50000" r="50000" b="50000"/>
            </a:path>
            <a:tileRect/>
          </a:gradFill>
          <a:ln w="15875"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20700000">
            <a:off x="8750431" y="2300704"/>
            <a:ext cx="2189478" cy="499181"/>
          </a:xfrm>
          <a:prstGeom prst="arc">
            <a:avLst>
              <a:gd name="adj1" fmla="val 20876651"/>
              <a:gd name="adj2" fmla="val 11634648"/>
            </a:avLst>
          </a:prstGeom>
          <a:noFill/>
          <a:ln w="19050" cap="sq">
            <a:gradFill>
              <a:gsLst>
                <a:gs pos="0">
                  <a:schemeClr val="bg1">
                    <a:alpha val="0"/>
                  </a:schemeClr>
                </a:gs>
                <a:gs pos="27000">
                  <a:schemeClr val="accent1"/>
                </a:gs>
              </a:gsLst>
              <a:lin ang="5400000" scaled="0"/>
            </a:grad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9529912" y="2045912"/>
            <a:ext cx="551478" cy="533686"/>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accent1"/>
          </a:solidFill>
          <a:ln w="6350" cap="sq">
            <a:noFill/>
            <a:miter/>
          </a:ln>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5332275" y="1525048"/>
            <a:ext cx="1575414" cy="1575414"/>
          </a:xfrm>
          <a:prstGeom prst="ellipse">
            <a:avLst/>
          </a:prstGeom>
          <a:gradFill>
            <a:gsLst>
              <a:gs pos="67000">
                <a:schemeClr val="accent1">
                  <a:lumMod val="20000"/>
                  <a:lumOff val="80000"/>
                  <a:alpha val="0"/>
                </a:schemeClr>
              </a:gs>
              <a:gs pos="100000">
                <a:schemeClr val="accent1">
                  <a:lumMod val="20000"/>
                  <a:lumOff val="80000"/>
                  <a:alpha val="61000"/>
                </a:schemeClr>
              </a:gs>
            </a:gsLst>
            <a:path path="circle">
              <a:fillToRect l="50000" t="50000" r="50000" b="50000"/>
            </a:path>
            <a:tileRect/>
          </a:gradFill>
          <a:ln w="15875" cap="sq">
            <a:solidFill>
              <a:schemeClr val="accent1"/>
            </a:solidFill>
            <a:miter/>
          </a:ln>
        </p:spPr>
        <p:txBody>
          <a:bodyPr vert="horz" wrap="square" lIns="91440" tIns="45720" rIns="91440" bIns="45720" rtlCol="0" anchor="ctr"/>
          <a:lstStyle/>
          <a:p>
            <a:pPr algn="ctr"/>
            <a:endParaRPr kumimoji="1" lang="zh-CN" altLang="en-US"/>
          </a:p>
        </p:txBody>
      </p:sp>
      <p:sp>
        <p:nvSpPr>
          <p:cNvPr id="7" name="标题 1"/>
          <p:cNvSpPr txBox="1"/>
          <p:nvPr/>
        </p:nvSpPr>
        <p:spPr>
          <a:xfrm rot="20700000">
            <a:off x="5064762" y="2300704"/>
            <a:ext cx="2189478" cy="499181"/>
          </a:xfrm>
          <a:prstGeom prst="arc">
            <a:avLst>
              <a:gd name="adj1" fmla="val 20876651"/>
              <a:gd name="adj2" fmla="val 11634648"/>
            </a:avLst>
          </a:prstGeom>
          <a:noFill/>
          <a:ln w="19050" cap="sq">
            <a:gradFill>
              <a:gsLst>
                <a:gs pos="0">
                  <a:schemeClr val="bg1">
                    <a:alpha val="0"/>
                  </a:schemeClr>
                </a:gs>
                <a:gs pos="27000">
                  <a:schemeClr val="accent1"/>
                </a:gs>
              </a:gsLst>
              <a:lin ang="5400000" scaled="0"/>
            </a:grad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5844243" y="2052864"/>
            <a:ext cx="551478" cy="519782"/>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accent1"/>
          </a:solidFill>
          <a:ln w="6350" cap="sq">
            <a:noFill/>
            <a:miter/>
          </a:ln>
          <a:effectLst/>
        </p:spPr>
        <p:txBody>
          <a:bodyPr vert="horz" wrap="square" lIns="91440" tIns="45720" rIns="91440" bIns="45720" rtlCol="0" anchor="ctr"/>
          <a:lstStyle/>
          <a:p>
            <a:pPr algn="ctr"/>
            <a:endParaRPr kumimoji="1" lang="zh-CN" altLang="en-US"/>
          </a:p>
        </p:txBody>
      </p:sp>
      <p:sp>
        <p:nvSpPr>
          <p:cNvPr id="9" name="标题 1"/>
          <p:cNvSpPr txBox="1"/>
          <p:nvPr/>
        </p:nvSpPr>
        <p:spPr>
          <a:xfrm>
            <a:off x="1516711" y="1525048"/>
            <a:ext cx="1575414" cy="1575414"/>
          </a:xfrm>
          <a:prstGeom prst="ellipse">
            <a:avLst/>
          </a:prstGeom>
          <a:gradFill>
            <a:gsLst>
              <a:gs pos="67000">
                <a:schemeClr val="accent1">
                  <a:lumMod val="20000"/>
                  <a:lumOff val="80000"/>
                  <a:alpha val="0"/>
                </a:schemeClr>
              </a:gs>
              <a:gs pos="100000">
                <a:schemeClr val="accent1">
                  <a:lumMod val="20000"/>
                  <a:lumOff val="80000"/>
                  <a:alpha val="61000"/>
                </a:schemeClr>
              </a:gs>
            </a:gsLst>
            <a:path path="circle">
              <a:fillToRect l="50000" t="50000" r="50000" b="50000"/>
            </a:path>
            <a:tileRect/>
          </a:gradFill>
          <a:ln w="15875" cap="sq">
            <a:solidFill>
              <a:schemeClr val="accent1"/>
            </a:solidFill>
            <a:miter/>
          </a:ln>
        </p:spPr>
        <p:txBody>
          <a:bodyPr vert="horz" wrap="square" lIns="91440" tIns="45720" rIns="91440" bIns="45720" rtlCol="0" anchor="ctr"/>
          <a:lstStyle/>
          <a:p>
            <a:pPr algn="ctr"/>
            <a:endParaRPr kumimoji="1" lang="zh-CN" altLang="en-US"/>
          </a:p>
        </p:txBody>
      </p:sp>
      <p:sp>
        <p:nvSpPr>
          <p:cNvPr id="10" name="标题 1"/>
          <p:cNvSpPr txBox="1"/>
          <p:nvPr/>
        </p:nvSpPr>
        <p:spPr>
          <a:xfrm rot="20700000">
            <a:off x="1249198" y="2300704"/>
            <a:ext cx="2189478" cy="499181"/>
          </a:xfrm>
          <a:prstGeom prst="arc">
            <a:avLst>
              <a:gd name="adj1" fmla="val 20876651"/>
              <a:gd name="adj2" fmla="val 11634648"/>
            </a:avLst>
          </a:prstGeom>
          <a:noFill/>
          <a:ln w="19050" cap="sq">
            <a:gradFill>
              <a:gsLst>
                <a:gs pos="0">
                  <a:schemeClr val="bg1">
                    <a:alpha val="0"/>
                  </a:schemeClr>
                </a:gs>
                <a:gs pos="27000">
                  <a:schemeClr val="accent1"/>
                </a:gs>
              </a:gsLst>
              <a:lin ang="5400000" scaled="0"/>
            </a:grad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2049868" y="2037015"/>
            <a:ext cx="509101" cy="551478"/>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accent1"/>
          </a:solidFill>
          <a:ln w="6350" cap="sq">
            <a:noFill/>
            <a:miter/>
          </a:ln>
          <a:effectLst/>
        </p:spPr>
        <p:txBody>
          <a:bodyPr vert="horz" wrap="square" lIns="91440" tIns="45720" rIns="91440" bIns="45720" rtlCol="0" anchor="ctr"/>
          <a:lstStyle/>
          <a:p>
            <a:pPr algn="ctr"/>
            <a:endParaRPr kumimoji="1" lang="zh-CN" altLang="en-US"/>
          </a:p>
        </p:txBody>
      </p:sp>
      <p:sp>
        <p:nvSpPr>
          <p:cNvPr id="12" name="标题 1"/>
          <p:cNvSpPr txBox="1"/>
          <p:nvPr/>
        </p:nvSpPr>
        <p:spPr>
          <a:xfrm>
            <a:off x="4506570" y="3274060"/>
            <a:ext cx="3175966" cy="685963"/>
          </a:xfrm>
          <a:prstGeom prst="rect">
            <a:avLst/>
          </a:prstGeom>
          <a:noFill/>
          <a:ln>
            <a:noFill/>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Asymmetric Encryption</a:t>
            </a:r>
            <a:endParaRPr kumimoji="1" lang="zh-CN" altLang="en-US"/>
          </a:p>
        </p:txBody>
      </p:sp>
      <p:sp>
        <p:nvSpPr>
          <p:cNvPr id="13" name="标题 1"/>
          <p:cNvSpPr txBox="1"/>
          <p:nvPr/>
        </p:nvSpPr>
        <p:spPr>
          <a:xfrm>
            <a:off x="4506570" y="4060401"/>
            <a:ext cx="3175966" cy="1997499"/>
          </a:xfrm>
          <a:prstGeom prst="rect">
            <a:avLst/>
          </a:prstGeom>
          <a:noFill/>
          <a:ln>
            <a:noFill/>
          </a:ln>
        </p:spPr>
        <p:txBody>
          <a:bodyPr vert="horz" wrap="square" lIns="0" tIns="0" rIns="0" bIns="0" rtlCol="0" anchor="t"/>
          <a:lstStyle/>
          <a:p>
            <a:pPr algn="ctr"/>
            <a:r>
              <a:rPr kumimoji="1" lang="en-US" altLang="zh-CN" sz="1400" dirty="0">
                <a:ln w="12700">
                  <a:noFill/>
                </a:ln>
                <a:solidFill>
                  <a:srgbClr val="262626">
                    <a:alpha val="100000"/>
                  </a:srgbClr>
                </a:solidFill>
                <a:latin typeface="Poppins"/>
                <a:ea typeface="Poppins"/>
                <a:cs typeface="Poppins"/>
              </a:rPr>
              <a:t>Asymmetric encryption involves a public key for encryption and a private key for decryption, ensuring high security.</a:t>
            </a:r>
            <a:endParaRPr kumimoji="1" lang="zh-CN" altLang="en-US" dirty="0"/>
          </a:p>
        </p:txBody>
      </p:sp>
      <p:sp>
        <p:nvSpPr>
          <p:cNvPr id="14" name="标题 1"/>
          <p:cNvSpPr txBox="1"/>
          <p:nvPr/>
        </p:nvSpPr>
        <p:spPr>
          <a:xfrm>
            <a:off x="8257187" y="3274060"/>
            <a:ext cx="3175966" cy="685963"/>
          </a:xfrm>
          <a:prstGeom prst="rect">
            <a:avLst/>
          </a:prstGeom>
          <a:noFill/>
          <a:ln>
            <a:noFill/>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Hybrid Encryption</a:t>
            </a:r>
            <a:endParaRPr kumimoji="1" lang="zh-CN" altLang="en-US"/>
          </a:p>
        </p:txBody>
      </p:sp>
      <p:sp>
        <p:nvSpPr>
          <p:cNvPr id="15" name="标题 1"/>
          <p:cNvSpPr txBox="1"/>
          <p:nvPr/>
        </p:nvSpPr>
        <p:spPr>
          <a:xfrm>
            <a:off x="8264980" y="4060401"/>
            <a:ext cx="3175966" cy="1997499"/>
          </a:xfrm>
          <a:prstGeom prst="rect">
            <a:avLst/>
          </a:prstGeom>
          <a:noFill/>
          <a:ln>
            <a:noFill/>
          </a:ln>
        </p:spPr>
        <p:txBody>
          <a:bodyPr vert="horz" wrap="square" lIns="0" tIns="0" rIns="0" bIns="0" rtlCol="0" anchor="t"/>
          <a:lstStyle/>
          <a:p>
            <a:pPr algn="ctr"/>
            <a:r>
              <a:rPr kumimoji="1" lang="en-US" altLang="zh-CN" sz="1400" dirty="0">
                <a:ln w="12700">
                  <a:noFill/>
                </a:ln>
                <a:solidFill>
                  <a:srgbClr val="262626">
                    <a:alpha val="100000"/>
                  </a:srgbClr>
                </a:solidFill>
                <a:latin typeface="Poppins"/>
                <a:ea typeface="Poppins"/>
                <a:cs typeface="Poppins"/>
              </a:rPr>
              <a:t>Hybrid encryption combines the benefits of both symmetric and asymmetric encryption for optimal security.</a:t>
            </a:r>
            <a:endParaRPr kumimoji="1" lang="zh-CN" altLang="en-US" dirty="0"/>
          </a:p>
        </p:txBody>
      </p:sp>
      <p:sp>
        <p:nvSpPr>
          <p:cNvPr id="16" name="标题 1"/>
          <p:cNvSpPr txBox="1"/>
          <p:nvPr/>
        </p:nvSpPr>
        <p:spPr>
          <a:xfrm>
            <a:off x="755954" y="3274060"/>
            <a:ext cx="3175966" cy="685963"/>
          </a:xfrm>
          <a:prstGeom prst="rect">
            <a:avLst/>
          </a:prstGeom>
          <a:noFill/>
          <a:ln>
            <a:noFill/>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Symmetric Encryption</a:t>
            </a:r>
            <a:endParaRPr kumimoji="1" lang="zh-CN" altLang="en-US"/>
          </a:p>
        </p:txBody>
      </p:sp>
      <p:sp>
        <p:nvSpPr>
          <p:cNvPr id="17" name="标题 1"/>
          <p:cNvSpPr txBox="1"/>
          <p:nvPr/>
        </p:nvSpPr>
        <p:spPr>
          <a:xfrm>
            <a:off x="755954" y="4060401"/>
            <a:ext cx="3175966" cy="1997499"/>
          </a:xfrm>
          <a:prstGeom prst="rect">
            <a:avLst/>
          </a:prstGeom>
          <a:noFill/>
          <a:ln>
            <a:noFill/>
          </a:ln>
        </p:spPr>
        <p:txBody>
          <a:bodyPr vert="horz" wrap="square" lIns="0" tIns="0" rIns="0" bIns="0" rtlCol="0" anchor="t"/>
          <a:lstStyle/>
          <a:p>
            <a:pPr algn="ctr"/>
            <a:r>
              <a:rPr kumimoji="1" lang="en-US" altLang="zh-CN" sz="1400" dirty="0">
                <a:ln w="12700">
                  <a:noFill/>
                </a:ln>
                <a:solidFill>
                  <a:srgbClr val="262626">
                    <a:alpha val="100000"/>
                  </a:srgbClr>
                </a:solidFill>
                <a:latin typeface="Poppins"/>
                <a:ea typeface="Poppins"/>
                <a:cs typeface="Poppins"/>
              </a:rPr>
              <a:t>Symmetric encryption uses the same key for encryption and decryption, providing quick data protection.</a:t>
            </a:r>
            <a:endParaRPr kumimoji="1" lang="zh-CN" altLang="en-US" dirty="0"/>
          </a:p>
        </p:txBody>
      </p:sp>
      <p:sp>
        <p:nvSpPr>
          <p:cNvPr id="18" name="标题 1"/>
          <p:cNvSpPr txBox="1"/>
          <p:nvPr/>
        </p:nvSpPr>
        <p:spPr>
          <a:xfrm>
            <a:off x="271780" y="279022"/>
            <a:ext cx="11066780" cy="432000"/>
          </a:xfrm>
          <a:prstGeom prst="rect">
            <a:avLst/>
          </a:prstGeom>
          <a:noFill/>
          <a:ln>
            <a:noFill/>
          </a:ln>
        </p:spPr>
        <p:txBody>
          <a:bodyPr vert="horz" wrap="square" lIns="0" tIns="0" rIns="0" bIns="0" rtlCol="0" anchor="ctr"/>
          <a:lstStyle/>
          <a:p>
            <a:pPr algn="l"/>
            <a:r>
              <a:rPr kumimoji="1" lang="en-US" altLang="zh-CN" sz="3200">
                <a:ln w="12700">
                  <a:noFill/>
                </a:ln>
                <a:solidFill>
                  <a:srgbClr val="03103B">
                    <a:alpha val="100000"/>
                  </a:srgbClr>
                </a:solidFill>
                <a:latin typeface="poppins-bold"/>
                <a:ea typeface="poppins-bold"/>
                <a:cs typeface="poppins-bold"/>
              </a:rPr>
              <a:t>Types of Encryption</a:t>
            </a:r>
            <a:endParaRPr kumimoji="1" lang="zh-CN" altLang="en-US"/>
          </a:p>
        </p:txBody>
      </p:sp>
      <p:cxnSp>
        <p:nvCxnSpPr>
          <p:cNvPr id="19" name="标题 1"/>
          <p:cNvCxnSpPr/>
          <p:nvPr/>
        </p:nvCxnSpPr>
        <p:spPr>
          <a:xfrm>
            <a:off x="271780" y="855115"/>
            <a:ext cx="10937240" cy="0"/>
          </a:xfrm>
          <a:prstGeom prst="line">
            <a:avLst/>
          </a:prstGeom>
          <a:noFill/>
          <a:ln w="15875" cap="sq">
            <a:solidFill>
              <a:schemeClr val="tx1">
                <a:lumMod val="50000"/>
                <a:lumOff val="50000"/>
              </a:schemeClr>
            </a:solidFill>
            <a:miter/>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cxnSp>
        <p:nvCxnSpPr>
          <p:cNvPr id="3" name="标题 1"/>
          <p:cNvCxnSpPr/>
          <p:nvPr/>
        </p:nvCxnSpPr>
        <p:spPr>
          <a:xfrm>
            <a:off x="3394749" y="2444527"/>
            <a:ext cx="5400000" cy="0"/>
          </a:xfrm>
          <a:prstGeom prst="line">
            <a:avLst/>
          </a:prstGeom>
          <a:noFill/>
          <a:ln w="12700" cap="sq">
            <a:solidFill>
              <a:schemeClr val="accent1"/>
            </a:solidFill>
            <a:miter/>
          </a:ln>
        </p:spPr>
      </p:cxnSp>
      <p:sp>
        <p:nvSpPr>
          <p:cNvPr id="4" name="标题 1"/>
          <p:cNvSpPr txBox="1"/>
          <p:nvPr/>
        </p:nvSpPr>
        <p:spPr>
          <a:xfrm>
            <a:off x="3330551" y="2389493"/>
            <a:ext cx="108000" cy="108000"/>
          </a:xfrm>
          <a:prstGeom prst="ellipse">
            <a:avLst/>
          </a:prstGeom>
          <a:solidFill>
            <a:schemeClr val="bg1"/>
          </a:solidFill>
          <a:ln w="25400" cap="sq">
            <a:solidFill>
              <a:schemeClr val="accent1"/>
            </a:solid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8740747" y="2389493"/>
            <a:ext cx="108000" cy="108000"/>
          </a:xfrm>
          <a:prstGeom prst="ellipse">
            <a:avLst/>
          </a:prstGeom>
          <a:solidFill>
            <a:schemeClr val="bg1"/>
          </a:solidFill>
          <a:ln w="25400" cap="sq">
            <a:solidFill>
              <a:schemeClr val="accent1"/>
            </a:solid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1026501" y="2648324"/>
            <a:ext cx="4716102" cy="720000"/>
          </a:xfrm>
          <a:prstGeom prst="rect">
            <a:avLst/>
          </a:prstGeom>
          <a:noFill/>
          <a:ln w="12700" cap="sq">
            <a:noFill/>
            <a:miter/>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Policy Settings</a:t>
            </a:r>
            <a:endParaRPr kumimoji="1" lang="zh-CN" altLang="en-US"/>
          </a:p>
        </p:txBody>
      </p:sp>
      <p:sp>
        <p:nvSpPr>
          <p:cNvPr id="7" name="标题 1"/>
          <p:cNvSpPr txBox="1"/>
          <p:nvPr/>
        </p:nvSpPr>
        <p:spPr>
          <a:xfrm>
            <a:off x="1026501" y="3377030"/>
            <a:ext cx="4716102" cy="1497877"/>
          </a:xfrm>
          <a:prstGeom prst="rect">
            <a:avLst/>
          </a:prstGeom>
          <a:noFill/>
          <a:ln>
            <a:noFill/>
          </a:ln>
        </p:spPr>
        <p:txBody>
          <a:bodyPr vert="horz" wrap="square" lIns="0" tIns="0" rIns="0" bIns="0" rtlCol="0" anchor="t"/>
          <a:lstStyle/>
          <a:p>
            <a:pPr algn="ctr"/>
            <a:r>
              <a:rPr kumimoji="1" lang="en-US" altLang="zh-CN" sz="1400" dirty="0">
                <a:ln w="12700">
                  <a:noFill/>
                </a:ln>
                <a:solidFill>
                  <a:srgbClr val="262626">
                    <a:alpha val="100000"/>
                  </a:srgbClr>
                </a:solidFill>
                <a:latin typeface="Poppins"/>
                <a:ea typeface="Poppins"/>
                <a:cs typeface="Poppins"/>
              </a:rPr>
              <a:t>Configure sensitivity label policies to enforce encryption standards on sensitive information.</a:t>
            </a:r>
            <a:endParaRPr kumimoji="1" lang="zh-CN" altLang="en-US" dirty="0"/>
          </a:p>
        </p:txBody>
      </p:sp>
      <p:sp>
        <p:nvSpPr>
          <p:cNvPr id="8" name="标题 1"/>
          <p:cNvSpPr txBox="1"/>
          <p:nvPr/>
        </p:nvSpPr>
        <p:spPr>
          <a:xfrm>
            <a:off x="6436697" y="2648324"/>
            <a:ext cx="4716102" cy="720000"/>
          </a:xfrm>
          <a:prstGeom prst="rect">
            <a:avLst/>
          </a:prstGeom>
          <a:noFill/>
          <a:ln w="12700" cap="sq">
            <a:noFill/>
            <a:miter/>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Key Management</a:t>
            </a:r>
            <a:endParaRPr kumimoji="1" lang="zh-CN" altLang="en-US"/>
          </a:p>
        </p:txBody>
      </p:sp>
      <p:sp>
        <p:nvSpPr>
          <p:cNvPr id="9" name="标题 1"/>
          <p:cNvSpPr txBox="1"/>
          <p:nvPr/>
        </p:nvSpPr>
        <p:spPr>
          <a:xfrm>
            <a:off x="6436697" y="3377030"/>
            <a:ext cx="4716102" cy="1497877"/>
          </a:xfrm>
          <a:prstGeom prst="rect">
            <a:avLst/>
          </a:prstGeom>
          <a:noFill/>
          <a:ln>
            <a:noFill/>
          </a:ln>
        </p:spPr>
        <p:txBody>
          <a:bodyPr vert="horz" wrap="square" lIns="0" tIns="0" rIns="0" bIns="0" rtlCol="0" anchor="t"/>
          <a:lstStyle/>
          <a:p>
            <a:pPr algn="ctr"/>
            <a:r>
              <a:rPr kumimoji="1" lang="en-US" altLang="zh-CN" sz="1400" dirty="0">
                <a:ln w="12700">
                  <a:noFill/>
                </a:ln>
                <a:solidFill>
                  <a:srgbClr val="262626">
                    <a:alpha val="100000"/>
                  </a:srgbClr>
                </a:solidFill>
                <a:latin typeface="Poppins"/>
                <a:ea typeface="Poppins"/>
                <a:cs typeface="Poppins"/>
              </a:rPr>
              <a:t>Effective key management practices are going to be crucial for maintaining the fidelity of encryption and encryption security.</a:t>
            </a:r>
            <a:endParaRPr kumimoji="1" lang="zh-CN" altLang="en-US" dirty="0"/>
          </a:p>
        </p:txBody>
      </p:sp>
      <p:sp>
        <p:nvSpPr>
          <p:cNvPr id="10" name="标题 1"/>
          <p:cNvSpPr txBox="1"/>
          <p:nvPr/>
        </p:nvSpPr>
        <p:spPr>
          <a:xfrm>
            <a:off x="271780" y="279022"/>
            <a:ext cx="11066780" cy="432000"/>
          </a:xfrm>
          <a:prstGeom prst="rect">
            <a:avLst/>
          </a:prstGeom>
          <a:noFill/>
          <a:ln>
            <a:noFill/>
          </a:ln>
        </p:spPr>
        <p:txBody>
          <a:bodyPr vert="horz" wrap="square" lIns="0" tIns="0" rIns="0" bIns="0" rtlCol="0" anchor="ctr"/>
          <a:lstStyle/>
          <a:p>
            <a:pPr algn="l"/>
            <a:r>
              <a:rPr kumimoji="1" lang="en-US" altLang="zh-CN" sz="3200">
                <a:ln w="12700">
                  <a:noFill/>
                </a:ln>
                <a:solidFill>
                  <a:srgbClr val="03103B">
                    <a:alpha val="100000"/>
                  </a:srgbClr>
                </a:solidFill>
                <a:latin typeface="poppins-bold"/>
                <a:ea typeface="poppins-bold"/>
                <a:cs typeface="poppins-bold"/>
              </a:rPr>
              <a:t>Implementing Encryption</a:t>
            </a:r>
            <a:endParaRPr kumimoji="1" lang="zh-CN" altLang="en-US"/>
          </a:p>
        </p:txBody>
      </p:sp>
      <p:cxnSp>
        <p:nvCxnSpPr>
          <p:cNvPr id="11" name="标题 1"/>
          <p:cNvCxnSpPr/>
          <p:nvPr/>
        </p:nvCxnSpPr>
        <p:spPr>
          <a:xfrm>
            <a:off x="271780" y="855115"/>
            <a:ext cx="10937240" cy="0"/>
          </a:xfrm>
          <a:prstGeom prst="line">
            <a:avLst/>
          </a:prstGeom>
          <a:noFill/>
          <a:ln w="15875" cap="sq">
            <a:solidFill>
              <a:schemeClr val="tx1">
                <a:lumMod val="50000"/>
                <a:lumOff val="50000"/>
              </a:schemeClr>
            </a:solidFill>
            <a:miter/>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5400000">
            <a:off x="621257" y="1401223"/>
            <a:ext cx="1080000" cy="2322514"/>
          </a:xfrm>
          <a:prstGeom prst="round2SameRect">
            <a:avLst>
              <a:gd name="adj1" fmla="val 50000"/>
              <a:gd name="adj2" fmla="val 0"/>
            </a:avLst>
          </a:prstGeom>
          <a:solidFill>
            <a:schemeClr val="accent1"/>
          </a:solidFill>
          <a:ln cap="flat">
            <a:noFill/>
          </a:ln>
        </p:spPr>
        <p:txBody>
          <a:bodyPr vert="horz" wrap="none" lIns="45000" tIns="22500" rIns="45000" bIns="22500" rtlCol="0" anchor="ctr"/>
          <a:lstStyle/>
          <a:p>
            <a:pPr algn="l"/>
            <a:endParaRPr kumimoji="1" lang="zh-CN" altLang="en-US"/>
          </a:p>
        </p:txBody>
      </p:sp>
      <p:sp>
        <p:nvSpPr>
          <p:cNvPr id="4" name="标题 1"/>
          <p:cNvSpPr txBox="1"/>
          <p:nvPr/>
        </p:nvSpPr>
        <p:spPr>
          <a:xfrm rot="5400000">
            <a:off x="982346" y="2947146"/>
            <a:ext cx="1080000" cy="3044696"/>
          </a:xfrm>
          <a:prstGeom prst="round2SameRect">
            <a:avLst>
              <a:gd name="adj1" fmla="val 50000"/>
              <a:gd name="adj2" fmla="val 0"/>
            </a:avLst>
          </a:prstGeom>
          <a:solidFill>
            <a:schemeClr val="accent2"/>
          </a:solidFill>
          <a:ln cap="flat">
            <a:noFill/>
          </a:ln>
        </p:spPr>
        <p:txBody>
          <a:bodyPr vert="horz" wrap="none" lIns="45000" tIns="22500" rIns="45000" bIns="22500" rtlCol="0" anchor="ctr"/>
          <a:lstStyle/>
          <a:p>
            <a:pPr algn="l"/>
            <a:endParaRPr kumimoji="1" lang="zh-CN" altLang="en-US"/>
          </a:p>
        </p:txBody>
      </p:sp>
      <p:sp>
        <p:nvSpPr>
          <p:cNvPr id="5" name="标题 1"/>
          <p:cNvSpPr txBox="1"/>
          <p:nvPr/>
        </p:nvSpPr>
        <p:spPr>
          <a:xfrm>
            <a:off x="854072" y="2277787"/>
            <a:ext cx="1097467" cy="569387"/>
          </a:xfrm>
          <a:prstGeom prst="rect">
            <a:avLst/>
          </a:prstGeom>
          <a:noFill/>
          <a:ln>
            <a:noFill/>
          </a:ln>
        </p:spPr>
        <p:txBody>
          <a:bodyPr vert="horz" wrap="square" lIns="0" tIns="0" rIns="0" bIns="0" rtlCol="0" anchor="ctr"/>
          <a:lstStyle/>
          <a:p>
            <a:pPr algn="r"/>
            <a:r>
              <a:rPr kumimoji="1" lang="en-US" altLang="zh-CN" sz="3700">
                <a:ln w="12700">
                  <a:noFill/>
                </a:ln>
                <a:solidFill>
                  <a:srgbClr val="FFFFFF">
                    <a:alpha val="100000"/>
                  </a:srgbClr>
                </a:solidFill>
                <a:latin typeface="poppins-bold"/>
                <a:ea typeface="poppins-bold"/>
                <a:cs typeface="poppins-bold"/>
              </a:rPr>
              <a:t>01.</a:t>
            </a:r>
            <a:endParaRPr kumimoji="1" lang="zh-CN" altLang="en-US"/>
          </a:p>
        </p:txBody>
      </p:sp>
      <p:sp>
        <p:nvSpPr>
          <p:cNvPr id="6" name="标题 1"/>
          <p:cNvSpPr txBox="1"/>
          <p:nvPr/>
        </p:nvSpPr>
        <p:spPr>
          <a:xfrm>
            <a:off x="1576251" y="4184802"/>
            <a:ext cx="1097467" cy="569387"/>
          </a:xfrm>
          <a:prstGeom prst="rect">
            <a:avLst/>
          </a:prstGeom>
          <a:noFill/>
          <a:ln>
            <a:noFill/>
          </a:ln>
        </p:spPr>
        <p:txBody>
          <a:bodyPr vert="horz" wrap="square" lIns="0" tIns="0" rIns="0" bIns="0" rtlCol="0" anchor="ctr"/>
          <a:lstStyle/>
          <a:p>
            <a:pPr algn="r"/>
            <a:r>
              <a:rPr kumimoji="1" lang="en-US" altLang="zh-CN" sz="3700">
                <a:ln w="12700">
                  <a:noFill/>
                </a:ln>
                <a:solidFill>
                  <a:srgbClr val="FFFFFF">
                    <a:alpha val="100000"/>
                  </a:srgbClr>
                </a:solidFill>
                <a:latin typeface="poppins-bold"/>
                <a:ea typeface="poppins-bold"/>
                <a:cs typeface="poppins-bold"/>
              </a:rPr>
              <a:t>02.</a:t>
            </a:r>
            <a:endParaRPr kumimoji="1" lang="zh-CN" altLang="en-US"/>
          </a:p>
        </p:txBody>
      </p:sp>
      <p:sp>
        <p:nvSpPr>
          <p:cNvPr id="7" name="标题 1"/>
          <p:cNvSpPr txBox="1"/>
          <p:nvPr/>
        </p:nvSpPr>
        <p:spPr>
          <a:xfrm>
            <a:off x="2553291" y="2456941"/>
            <a:ext cx="7560000" cy="720000"/>
          </a:xfrm>
          <a:prstGeom prst="rect">
            <a:avLst/>
          </a:prstGeom>
          <a:noFill/>
          <a:ln>
            <a:noFill/>
          </a:ln>
        </p:spPr>
        <p:txBody>
          <a:bodyPr vert="horz" wrap="square" lIns="0" tIns="0" rIns="0" bIns="0" rtlCol="0" anchor="t"/>
          <a:lstStyle/>
          <a:p>
            <a:pPr algn="l"/>
            <a:r>
              <a:rPr kumimoji="1" lang="en-US" altLang="zh-CN" sz="1400" dirty="0">
                <a:ln w="12700">
                  <a:noFill/>
                </a:ln>
                <a:solidFill>
                  <a:srgbClr val="404040">
                    <a:alpha val="100000"/>
                  </a:srgbClr>
                </a:solidFill>
                <a:latin typeface="Poppins"/>
                <a:ea typeface="Poppins"/>
                <a:cs typeface="Poppins"/>
              </a:rPr>
              <a:t>Set permissions to control who can access and modify encrypted data based on sensitivity labels.</a:t>
            </a:r>
            <a:endParaRPr kumimoji="1" lang="zh-CN" altLang="en-US" dirty="0"/>
          </a:p>
        </p:txBody>
      </p:sp>
      <p:sp>
        <p:nvSpPr>
          <p:cNvPr id="8" name="标题 1"/>
          <p:cNvSpPr txBox="1"/>
          <p:nvPr/>
        </p:nvSpPr>
        <p:spPr>
          <a:xfrm>
            <a:off x="2553291" y="2035023"/>
            <a:ext cx="7560000" cy="396000"/>
          </a:xfrm>
          <a:prstGeom prst="rect">
            <a:avLst/>
          </a:prstGeom>
          <a:noFill/>
          <a:ln>
            <a:noFill/>
          </a:ln>
        </p:spPr>
        <p:txBody>
          <a:bodyPr vert="horz" wrap="square" lIns="0" tIns="0" rIns="0" bIns="0" rtlCol="0" anchor="b"/>
          <a:lstStyle/>
          <a:p>
            <a:pPr algn="l"/>
            <a:r>
              <a:rPr kumimoji="1" lang="en-US" altLang="zh-CN" sz="1600">
                <a:ln w="12700">
                  <a:noFill/>
                </a:ln>
                <a:solidFill>
                  <a:srgbClr val="404040">
                    <a:alpha val="100000"/>
                  </a:srgbClr>
                </a:solidFill>
                <a:latin typeface="poppins-bold"/>
                <a:ea typeface="poppins-bold"/>
                <a:cs typeface="poppins-bold"/>
              </a:rPr>
              <a:t>Permissions</a:t>
            </a:r>
            <a:endParaRPr kumimoji="1" lang="zh-CN" altLang="en-US"/>
          </a:p>
        </p:txBody>
      </p:sp>
      <p:sp>
        <p:nvSpPr>
          <p:cNvPr id="9" name="标题 1"/>
          <p:cNvSpPr txBox="1"/>
          <p:nvPr/>
        </p:nvSpPr>
        <p:spPr>
          <a:xfrm>
            <a:off x="3275470" y="4351412"/>
            <a:ext cx="7560000" cy="720000"/>
          </a:xfrm>
          <a:prstGeom prst="rect">
            <a:avLst/>
          </a:prstGeom>
          <a:noFill/>
          <a:ln>
            <a:noFill/>
          </a:ln>
        </p:spPr>
        <p:txBody>
          <a:bodyPr vert="horz" wrap="square" lIns="0" tIns="0" rIns="0" bIns="0" rtlCol="0" anchor="t"/>
          <a:lstStyle/>
          <a:p>
            <a:pPr algn="l"/>
            <a:r>
              <a:rPr kumimoji="1" lang="en-US" altLang="zh-CN" sz="1400" dirty="0">
                <a:ln w="12700">
                  <a:noFill/>
                </a:ln>
                <a:solidFill>
                  <a:srgbClr val="404040">
                    <a:alpha val="100000"/>
                  </a:srgbClr>
                </a:solidFill>
                <a:latin typeface="Poppins"/>
                <a:ea typeface="Poppins"/>
                <a:cs typeface="Poppins"/>
              </a:rPr>
              <a:t>Provide training for employees on how to handle encrypted data within their business processes. This can be a difficult concept to grasp – especially for non-technical resources.</a:t>
            </a:r>
            <a:endParaRPr kumimoji="1" lang="zh-CN" altLang="en-US" dirty="0"/>
          </a:p>
        </p:txBody>
      </p:sp>
      <p:sp>
        <p:nvSpPr>
          <p:cNvPr id="10" name="标题 1"/>
          <p:cNvSpPr txBox="1"/>
          <p:nvPr/>
        </p:nvSpPr>
        <p:spPr>
          <a:xfrm>
            <a:off x="3275470" y="3929494"/>
            <a:ext cx="7560000" cy="396000"/>
          </a:xfrm>
          <a:prstGeom prst="rect">
            <a:avLst/>
          </a:prstGeom>
          <a:noFill/>
          <a:ln>
            <a:noFill/>
          </a:ln>
        </p:spPr>
        <p:txBody>
          <a:bodyPr vert="horz" wrap="square" lIns="0" tIns="0" rIns="0" bIns="0" rtlCol="0" anchor="b"/>
          <a:lstStyle/>
          <a:p>
            <a:pPr algn="l"/>
            <a:r>
              <a:rPr kumimoji="1" lang="en-US" altLang="zh-CN" sz="1600">
                <a:ln w="12700">
                  <a:noFill/>
                </a:ln>
                <a:solidFill>
                  <a:srgbClr val="404040">
                    <a:alpha val="100000"/>
                  </a:srgbClr>
                </a:solidFill>
                <a:latin typeface="poppins-bold"/>
                <a:ea typeface="poppins-bold"/>
                <a:cs typeface="poppins-bold"/>
              </a:rPr>
              <a:t>Training</a:t>
            </a:r>
            <a:endParaRPr kumimoji="1" lang="zh-CN" altLang="en-US"/>
          </a:p>
        </p:txBody>
      </p:sp>
      <p:sp>
        <p:nvSpPr>
          <p:cNvPr id="11" name="标题 1"/>
          <p:cNvSpPr txBox="1"/>
          <p:nvPr/>
        </p:nvSpPr>
        <p:spPr>
          <a:xfrm>
            <a:off x="271780" y="279022"/>
            <a:ext cx="11066780" cy="432000"/>
          </a:xfrm>
          <a:prstGeom prst="rect">
            <a:avLst/>
          </a:prstGeom>
          <a:noFill/>
          <a:ln>
            <a:noFill/>
          </a:ln>
        </p:spPr>
        <p:txBody>
          <a:bodyPr vert="horz" wrap="square" lIns="0" tIns="0" rIns="0" bIns="0" rtlCol="0" anchor="ctr"/>
          <a:lstStyle/>
          <a:p>
            <a:pPr algn="l"/>
            <a:r>
              <a:rPr kumimoji="1" lang="en-US" altLang="zh-CN" sz="3200">
                <a:ln w="12700">
                  <a:noFill/>
                </a:ln>
                <a:solidFill>
                  <a:srgbClr val="03103B">
                    <a:alpha val="100000"/>
                  </a:srgbClr>
                </a:solidFill>
                <a:latin typeface="poppins-bold"/>
                <a:ea typeface="poppins-bold"/>
                <a:cs typeface="poppins-bold"/>
              </a:rPr>
              <a:t>User Access Controls</a:t>
            </a:r>
            <a:endParaRPr kumimoji="1" lang="zh-CN" altLang="en-US"/>
          </a:p>
        </p:txBody>
      </p:sp>
      <p:cxnSp>
        <p:nvCxnSpPr>
          <p:cNvPr id="12" name="标题 1"/>
          <p:cNvCxnSpPr/>
          <p:nvPr/>
        </p:nvCxnSpPr>
        <p:spPr>
          <a:xfrm>
            <a:off x="271780" y="855115"/>
            <a:ext cx="10937240" cy="0"/>
          </a:xfrm>
          <a:prstGeom prst="line">
            <a:avLst/>
          </a:prstGeom>
          <a:noFill/>
          <a:ln w="15875" cap="sq">
            <a:solidFill>
              <a:schemeClr val="tx1">
                <a:lumMod val="50000"/>
                <a:lumOff val="50000"/>
              </a:schemeClr>
            </a:solidFill>
            <a:miter/>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6" name="Group 5"/>
          <p:cNvGrpSpPr/>
          <p:nvPr/>
        </p:nvGrpSpPr>
        <p:grpSpPr>
          <a:xfrm>
            <a:off x="9190827" y="208603"/>
            <a:ext cx="2991107" cy="1064494"/>
            <a:chOff x="9190827" y="208603"/>
            <a:chExt cx="2991107" cy="1064494"/>
          </a:xfrm>
        </p:grpSpPr>
        <p:grpSp>
          <p:nvGrpSpPr>
            <p:cNvPr id="7" name="Group 6"/>
            <p:cNvGrpSpPr/>
            <p:nvPr/>
          </p:nvGrpSpPr>
          <p:grpSpPr>
            <a:xfrm>
              <a:off x="10052774" y="934058"/>
              <a:ext cx="1552690" cy="292017"/>
              <a:chOff x="10052774" y="934058"/>
              <a:chExt cx="1552690" cy="292017"/>
            </a:xfrm>
          </p:grpSpPr>
          <p:sp>
            <p:nvSpPr>
              <p:cNvPr id="8"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0" name="Group 9"/>
            <p:cNvGrpSpPr/>
            <p:nvPr/>
          </p:nvGrpSpPr>
          <p:grpSpPr>
            <a:xfrm>
              <a:off x="9190827" y="208603"/>
              <a:ext cx="1552730" cy="291976"/>
              <a:chOff x="9190827" y="208603"/>
              <a:chExt cx="1552730" cy="291976"/>
            </a:xfrm>
          </p:grpSpPr>
          <p:sp>
            <p:nvSpPr>
              <p:cNvPr id="11"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3" name="Group 12"/>
            <p:cNvGrpSpPr/>
            <p:nvPr/>
          </p:nvGrpSpPr>
          <p:grpSpPr>
            <a:xfrm>
              <a:off x="10608730" y="438571"/>
              <a:ext cx="491177" cy="296671"/>
              <a:chOff x="10608730" y="438571"/>
              <a:chExt cx="491177" cy="296671"/>
            </a:xfrm>
          </p:grpSpPr>
          <p:sp>
            <p:nvSpPr>
              <p:cNvPr id="14"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7" name="Group 16"/>
            <p:cNvGrpSpPr/>
            <p:nvPr/>
          </p:nvGrpSpPr>
          <p:grpSpPr>
            <a:xfrm>
              <a:off x="10285216" y="976425"/>
              <a:ext cx="491167" cy="296672"/>
              <a:chOff x="10285216" y="976425"/>
              <a:chExt cx="491167" cy="296672"/>
            </a:xfrm>
          </p:grpSpPr>
          <p:sp>
            <p:nvSpPr>
              <p:cNvPr id="18"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1"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3" name="Group 22"/>
          <p:cNvGrpSpPr/>
          <p:nvPr/>
        </p:nvGrpSpPr>
        <p:grpSpPr>
          <a:xfrm>
            <a:off x="7371609" y="4027943"/>
            <a:ext cx="6172387" cy="2196668"/>
            <a:chOff x="7371609" y="4027943"/>
            <a:chExt cx="6172387" cy="2196668"/>
          </a:xfrm>
        </p:grpSpPr>
        <p:grpSp>
          <p:nvGrpSpPr>
            <p:cNvPr id="24" name="Group 23"/>
            <p:cNvGrpSpPr/>
            <p:nvPr/>
          </p:nvGrpSpPr>
          <p:grpSpPr>
            <a:xfrm>
              <a:off x="9150306" y="5524977"/>
              <a:ext cx="3204099" cy="602601"/>
              <a:chOff x="9150306" y="5524977"/>
              <a:chExt cx="3204099" cy="602601"/>
            </a:xfrm>
          </p:grpSpPr>
          <p:sp>
            <p:nvSpPr>
              <p:cNvPr id="25" name="标题 1"/>
              <p:cNvSpPr txBox="1"/>
              <p:nvPr/>
            </p:nvSpPr>
            <p:spPr>
              <a:xfrm>
                <a:off x="9150306" y="5524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6" name="标题 1"/>
              <p:cNvSpPr txBox="1"/>
              <p:nvPr/>
            </p:nvSpPr>
            <p:spPr>
              <a:xfrm>
                <a:off x="12253669" y="6026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7" name="Group 26"/>
            <p:cNvGrpSpPr/>
            <p:nvPr/>
          </p:nvGrpSpPr>
          <p:grpSpPr>
            <a:xfrm>
              <a:off x="7371609" y="4027943"/>
              <a:ext cx="3204183" cy="602516"/>
              <a:chOff x="7371609" y="4027943"/>
              <a:chExt cx="3204183" cy="602516"/>
            </a:xfrm>
          </p:grpSpPr>
          <p:sp>
            <p:nvSpPr>
              <p:cNvPr id="28" name="标题 1"/>
              <p:cNvSpPr txBox="1"/>
              <p:nvPr/>
            </p:nvSpPr>
            <p:spPr>
              <a:xfrm>
                <a:off x="7371609" y="4027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9" name="标题 1"/>
              <p:cNvSpPr txBox="1"/>
              <p:nvPr/>
            </p:nvSpPr>
            <p:spPr>
              <a:xfrm>
                <a:off x="10474993" y="4529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0" name="Group 29"/>
            <p:cNvGrpSpPr/>
            <p:nvPr/>
          </p:nvGrpSpPr>
          <p:grpSpPr>
            <a:xfrm>
              <a:off x="10297564" y="4502499"/>
              <a:ext cx="1013583" cy="612206"/>
              <a:chOff x="10297564" y="4502499"/>
              <a:chExt cx="1013583" cy="612206"/>
            </a:xfrm>
          </p:grpSpPr>
          <p:sp>
            <p:nvSpPr>
              <p:cNvPr id="31" name="标题 1"/>
              <p:cNvSpPr txBox="1"/>
              <p:nvPr/>
            </p:nvSpPr>
            <p:spPr>
              <a:xfrm>
                <a:off x="10353456" y="4556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2" name="标题 1"/>
              <p:cNvSpPr txBox="1"/>
              <p:nvPr/>
            </p:nvSpPr>
            <p:spPr>
              <a:xfrm>
                <a:off x="10297564" y="5053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3" name="标题 1"/>
              <p:cNvSpPr txBox="1"/>
              <p:nvPr/>
            </p:nvSpPr>
            <p:spPr>
              <a:xfrm>
                <a:off x="11250379" y="4502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4" name="Group 33"/>
            <p:cNvGrpSpPr/>
            <p:nvPr/>
          </p:nvGrpSpPr>
          <p:grpSpPr>
            <a:xfrm>
              <a:off x="9629967" y="5612405"/>
              <a:ext cx="1013562" cy="612206"/>
              <a:chOff x="9629967" y="5612405"/>
              <a:chExt cx="1013562" cy="612206"/>
            </a:xfrm>
          </p:grpSpPr>
          <p:sp>
            <p:nvSpPr>
              <p:cNvPr id="35" name="标题 1"/>
              <p:cNvSpPr txBox="1"/>
              <p:nvPr/>
            </p:nvSpPr>
            <p:spPr>
              <a:xfrm>
                <a:off x="9686592" y="5666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6" name="标题 1"/>
              <p:cNvSpPr txBox="1"/>
              <p:nvPr/>
            </p:nvSpPr>
            <p:spPr>
              <a:xfrm>
                <a:off x="10582761" y="6163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7" name="标题 1"/>
              <p:cNvSpPr txBox="1"/>
              <p:nvPr/>
            </p:nvSpPr>
            <p:spPr>
              <a:xfrm>
                <a:off x="9629967" y="5612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38" name="标题 1"/>
            <p:cNvSpPr txBox="1"/>
            <p:nvPr/>
          </p:nvSpPr>
          <p:spPr>
            <a:xfrm>
              <a:off x="8775231" y="5030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13472619" y="5337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1141694" y="3665632"/>
            <a:ext cx="4415547" cy="1649652"/>
          </a:xfrm>
          <a:prstGeom prst="rect">
            <a:avLst/>
          </a:prstGeom>
          <a:noFill/>
          <a:ln cap="sq">
            <a:noFill/>
          </a:ln>
        </p:spPr>
        <p:txBody>
          <a:bodyPr vert="horz" wrap="square" lIns="0" tIns="0" rIns="0" bIns="0" rtlCol="0" anchor="t"/>
          <a:lstStyle/>
          <a:p>
            <a:pPr algn="l"/>
            <a:r>
              <a:rPr kumimoji="1" lang="en-US" altLang="zh-CN" sz="2800">
                <a:ln w="12700">
                  <a:noFill/>
                </a:ln>
                <a:solidFill>
                  <a:srgbClr val="FFFFFF">
                    <a:alpha val="100000"/>
                  </a:srgbClr>
                </a:solidFill>
                <a:latin typeface="poppins-bold"/>
                <a:ea typeface="poppins-bold"/>
                <a:cs typeface="poppins-bold"/>
              </a:rPr>
              <a:t>Auto-Labeling Policies</a:t>
            </a:r>
            <a:endParaRPr kumimoji="1" lang="zh-CN" altLang="en-US"/>
          </a:p>
        </p:txBody>
      </p:sp>
      <p:sp>
        <p:nvSpPr>
          <p:cNvPr id="41" name="标题 1"/>
          <p:cNvSpPr txBox="1"/>
          <p:nvPr/>
        </p:nvSpPr>
        <p:spPr>
          <a:xfrm>
            <a:off x="1141694" y="1856240"/>
            <a:ext cx="1478383" cy="1336128"/>
          </a:xfrm>
          <a:prstGeom prst="rect">
            <a:avLst/>
          </a:prstGeom>
          <a:noFill/>
          <a:ln cap="sq">
            <a:noFill/>
          </a:ln>
        </p:spPr>
        <p:txBody>
          <a:bodyPr vert="horz" wrap="square" lIns="0" tIns="0" rIns="0" bIns="0" rtlCol="0" anchor="b"/>
          <a:lstStyle/>
          <a:p>
            <a:pPr algn="l"/>
            <a:r>
              <a:rPr kumimoji="1" lang="en-US" altLang="zh-CN" sz="7067">
                <a:ln w="12700">
                  <a:noFill/>
                </a:ln>
                <a:solidFill>
                  <a:srgbClr val="94ACFA">
                    <a:alpha val="100000"/>
                  </a:srgbClr>
                </a:solidFill>
                <a:latin typeface="poppins-bold"/>
                <a:ea typeface="poppins-bold"/>
                <a:cs typeface="poppins-bold"/>
              </a:rPr>
              <a:t> 04</a:t>
            </a:r>
            <a:endParaRPr kumimoji="1" lang="zh-CN" altLang="en-US"/>
          </a:p>
        </p:txBody>
      </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0" y="1693203"/>
            <a:ext cx="12192000" cy="3960000"/>
          </a:xfrm>
          <a:prstGeom prst="rect">
            <a:avLst/>
          </a:prstGeom>
          <a:gradFill>
            <a:gsLst>
              <a:gs pos="0">
                <a:schemeClr val="accent1"/>
              </a:gs>
              <a:gs pos="100000">
                <a:schemeClr val="accent1">
                  <a:lumMod val="60000"/>
                  <a:lumOff val="40000"/>
                </a:schemeClr>
              </a:gs>
            </a:gsLst>
            <a:lin ang="16200000" scaled="0"/>
          </a:gra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700474" y="1270937"/>
            <a:ext cx="327132" cy="184665"/>
          </a:xfrm>
          <a:prstGeom prst="diamond">
            <a:avLst/>
          </a:prstGeom>
          <a:gradFill>
            <a:gsLst>
              <a:gs pos="0">
                <a:schemeClr val="accent1"/>
              </a:gs>
              <a:gs pos="100000">
                <a:schemeClr val="accent1">
                  <a:lumMod val="60000"/>
                  <a:lumOff val="40000"/>
                </a:schemeClr>
              </a:gs>
            </a:gsLst>
            <a:lin ang="16200000" scaled="0"/>
          </a:gradFill>
          <a:ln w="3175" cap="sq">
            <a:noFill/>
            <a:miter/>
          </a:ln>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1101567" y="1286962"/>
            <a:ext cx="270357" cy="152615"/>
          </a:xfrm>
          <a:prstGeom prst="diamond">
            <a:avLst/>
          </a:prstGeom>
          <a:gradFill>
            <a:gsLst>
              <a:gs pos="0">
                <a:schemeClr val="accent1"/>
              </a:gs>
              <a:gs pos="100000">
                <a:schemeClr val="accent1">
                  <a:lumMod val="60000"/>
                  <a:lumOff val="40000"/>
                </a:schemeClr>
              </a:gs>
            </a:gsLst>
            <a:lin ang="16200000" scaled="0"/>
          </a:gradFill>
          <a:ln w="3175" cap="sq">
            <a:noFill/>
            <a:miter/>
          </a:ln>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1440700" y="1300205"/>
            <a:ext cx="223436" cy="126128"/>
          </a:xfrm>
          <a:prstGeom prst="diamond">
            <a:avLst/>
          </a:prstGeom>
          <a:gradFill>
            <a:gsLst>
              <a:gs pos="0">
                <a:schemeClr val="accent1"/>
              </a:gs>
              <a:gs pos="100000">
                <a:schemeClr val="accent1">
                  <a:lumMod val="60000"/>
                  <a:lumOff val="40000"/>
                </a:schemeClr>
              </a:gs>
            </a:gsLst>
            <a:lin ang="16200000" scaled="0"/>
          </a:gradFill>
          <a:ln w="3175" cap="sq">
            <a:noFill/>
            <a:miter/>
          </a:ln>
          <a:effectLst/>
        </p:spPr>
        <p:txBody>
          <a:bodyPr vert="horz" wrap="square" lIns="91440" tIns="45720" rIns="91440" bIns="45720" rtlCol="0" anchor="ctr"/>
          <a:lstStyle/>
          <a:p>
            <a:pPr algn="ctr"/>
            <a:endParaRPr kumimoji="1" lang="zh-CN" altLang="en-US"/>
          </a:p>
        </p:txBody>
      </p:sp>
      <p:sp>
        <p:nvSpPr>
          <p:cNvPr id="7" name="标题 1"/>
          <p:cNvSpPr txBox="1"/>
          <p:nvPr/>
        </p:nvSpPr>
        <p:spPr>
          <a:xfrm>
            <a:off x="1724947" y="1311150"/>
            <a:ext cx="184658" cy="104238"/>
          </a:xfrm>
          <a:prstGeom prst="diamond">
            <a:avLst/>
          </a:prstGeom>
          <a:gradFill>
            <a:gsLst>
              <a:gs pos="0">
                <a:schemeClr val="accent1"/>
              </a:gs>
              <a:gs pos="100000">
                <a:schemeClr val="accent1">
                  <a:lumMod val="60000"/>
                  <a:lumOff val="40000"/>
                </a:schemeClr>
              </a:gs>
            </a:gsLst>
            <a:lin ang="16200000" scaled="0"/>
          </a:gradFill>
          <a:ln w="3175" cap="sq">
            <a:noFill/>
            <a:miter/>
          </a:ln>
          <a:effectLst/>
        </p:spPr>
        <p:txBody>
          <a:bodyPr vert="horz" wrap="square" lIns="91440" tIns="45720" rIns="91440" bIns="45720" rtlCol="0" anchor="ctr"/>
          <a:lstStyle/>
          <a:p>
            <a:pPr algn="ctr"/>
            <a:endParaRPr kumimoji="1" lang="zh-CN" altLang="en-US"/>
          </a:p>
        </p:txBody>
      </p:sp>
      <p:sp>
        <p:nvSpPr>
          <p:cNvPr id="8" name="标题 1"/>
          <p:cNvSpPr txBox="1"/>
          <p:nvPr/>
        </p:nvSpPr>
        <p:spPr>
          <a:xfrm>
            <a:off x="1970064" y="1320195"/>
            <a:ext cx="152610" cy="86147"/>
          </a:xfrm>
          <a:prstGeom prst="diamond">
            <a:avLst/>
          </a:prstGeom>
          <a:gradFill>
            <a:gsLst>
              <a:gs pos="0">
                <a:schemeClr val="accent1"/>
              </a:gs>
              <a:gs pos="100000">
                <a:schemeClr val="accent1">
                  <a:lumMod val="60000"/>
                  <a:lumOff val="40000"/>
                </a:schemeClr>
              </a:gs>
            </a:gsLst>
            <a:lin ang="16200000" scaled="0"/>
          </a:gradFill>
          <a:ln w="3175" cap="sq">
            <a:noFill/>
            <a:miter/>
          </a:ln>
          <a:effectLst/>
        </p:spPr>
        <p:txBody>
          <a:bodyPr vert="horz" wrap="square" lIns="91440" tIns="45720" rIns="91440" bIns="45720" rtlCol="0" anchor="ctr"/>
          <a:lstStyle/>
          <a:p>
            <a:pPr algn="ctr"/>
            <a:endParaRPr kumimoji="1" lang="zh-CN" altLang="en-US"/>
          </a:p>
        </p:txBody>
      </p:sp>
      <p:sp>
        <p:nvSpPr>
          <p:cNvPr id="9" name="标题 1"/>
          <p:cNvSpPr txBox="1"/>
          <p:nvPr/>
        </p:nvSpPr>
        <p:spPr>
          <a:xfrm>
            <a:off x="10074475" y="5808797"/>
            <a:ext cx="327132" cy="184665"/>
          </a:xfrm>
          <a:prstGeom prst="diamond">
            <a:avLst/>
          </a:prstGeom>
          <a:gradFill>
            <a:gsLst>
              <a:gs pos="0">
                <a:schemeClr val="accent1"/>
              </a:gs>
              <a:gs pos="100000">
                <a:schemeClr val="accent1">
                  <a:lumMod val="60000"/>
                  <a:lumOff val="40000"/>
                </a:schemeClr>
              </a:gs>
            </a:gsLst>
            <a:lin ang="16200000" scaled="0"/>
          </a:gra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10475568" y="5824822"/>
            <a:ext cx="270357" cy="152615"/>
          </a:xfrm>
          <a:prstGeom prst="diamond">
            <a:avLst/>
          </a:prstGeom>
          <a:gradFill>
            <a:gsLst>
              <a:gs pos="0">
                <a:schemeClr val="accent1"/>
              </a:gs>
              <a:gs pos="100000">
                <a:schemeClr val="accent1">
                  <a:lumMod val="60000"/>
                  <a:lumOff val="40000"/>
                </a:schemeClr>
              </a:gs>
            </a:gsLst>
            <a:lin ang="16200000" scaled="0"/>
          </a:gra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10814701" y="5838065"/>
            <a:ext cx="223436" cy="126128"/>
          </a:xfrm>
          <a:prstGeom prst="diamond">
            <a:avLst/>
          </a:prstGeom>
          <a:gradFill>
            <a:gsLst>
              <a:gs pos="0">
                <a:schemeClr val="accent1"/>
              </a:gs>
              <a:gs pos="100000">
                <a:schemeClr val="accent1">
                  <a:lumMod val="60000"/>
                  <a:lumOff val="40000"/>
                </a:schemeClr>
              </a:gs>
            </a:gsLst>
            <a:lin ang="16200000" scaled="0"/>
          </a:gradFill>
          <a:ln w="127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a:off x="11098948" y="5849010"/>
            <a:ext cx="184658" cy="104238"/>
          </a:xfrm>
          <a:prstGeom prst="diamond">
            <a:avLst/>
          </a:prstGeom>
          <a:gradFill>
            <a:gsLst>
              <a:gs pos="0">
                <a:schemeClr val="accent1"/>
              </a:gs>
              <a:gs pos="100000">
                <a:schemeClr val="accent1">
                  <a:lumMod val="60000"/>
                  <a:lumOff val="40000"/>
                </a:schemeClr>
              </a:gs>
            </a:gsLst>
            <a:lin ang="16200000" scaled="0"/>
          </a:gra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11344065" y="5858055"/>
            <a:ext cx="152610" cy="86147"/>
          </a:xfrm>
          <a:prstGeom prst="diamond">
            <a:avLst/>
          </a:prstGeom>
          <a:gradFill>
            <a:gsLst>
              <a:gs pos="0">
                <a:schemeClr val="accent1"/>
              </a:gs>
              <a:gs pos="100000">
                <a:schemeClr val="accent1">
                  <a:lumMod val="60000"/>
                  <a:lumOff val="40000"/>
                </a:schemeClr>
              </a:gs>
            </a:gsLst>
            <a:lin ang="16200000" scaled="0"/>
          </a:gra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rot="10800000" flipH="1" flipV="1">
            <a:off x="916466" y="2174973"/>
            <a:ext cx="1375056" cy="1213695"/>
          </a:xfrm>
          <a:custGeom>
            <a:avLst/>
            <a:gdLst>
              <a:gd name="connsiteX0" fmla="*/ 526864 w 1833866"/>
              <a:gd name="connsiteY0" fmla="*/ 36427 h 1618665"/>
              <a:gd name="connsiteX1" fmla="*/ 493684 w 1833866"/>
              <a:gd name="connsiteY1" fmla="*/ 43126 h 1618665"/>
              <a:gd name="connsiteX2" fmla="*/ 480154 w 1833866"/>
              <a:gd name="connsiteY2" fmla="*/ 52249 h 1618665"/>
              <a:gd name="connsiteX3" fmla="*/ 465487 w 1833866"/>
              <a:gd name="connsiteY3" fmla="*/ 59406 h 1618665"/>
              <a:gd name="connsiteX4" fmla="*/ 443096 w 1833866"/>
              <a:gd name="connsiteY4" fmla="*/ 84792 h 1618665"/>
              <a:gd name="connsiteX5" fmla="*/ 52704 w 1833866"/>
              <a:gd name="connsiteY5" fmla="*/ 760969 h 1618665"/>
              <a:gd name="connsiteX6" fmla="*/ 41915 w 1833866"/>
              <a:gd name="connsiteY6" fmla="*/ 793054 h 1618665"/>
              <a:gd name="connsiteX7" fmla="*/ 42450 w 1833866"/>
              <a:gd name="connsiteY7" fmla="*/ 817660 h 1618665"/>
              <a:gd name="connsiteX8" fmla="*/ 42466 w 1833866"/>
              <a:gd name="connsiteY8" fmla="*/ 817710 h 1618665"/>
              <a:gd name="connsiteX9" fmla="*/ 41915 w 1833866"/>
              <a:gd name="connsiteY9" fmla="*/ 825613 h 1618665"/>
              <a:gd name="connsiteX10" fmla="*/ 52704 w 1833866"/>
              <a:gd name="connsiteY10" fmla="*/ 857698 h 1618665"/>
              <a:gd name="connsiteX11" fmla="*/ 443095 w 1833866"/>
              <a:gd name="connsiteY11" fmla="*/ 1533875 h 1618665"/>
              <a:gd name="connsiteX12" fmla="*/ 465486 w 1833866"/>
              <a:gd name="connsiteY12" fmla="*/ 1559261 h 1618665"/>
              <a:gd name="connsiteX13" fmla="*/ 480153 w 1833866"/>
              <a:gd name="connsiteY13" fmla="*/ 1566418 h 1618665"/>
              <a:gd name="connsiteX14" fmla="*/ 493683 w 1833866"/>
              <a:gd name="connsiteY14" fmla="*/ 1575541 h 1618665"/>
              <a:gd name="connsiteX15" fmla="*/ 526864 w 1833866"/>
              <a:gd name="connsiteY15" fmla="*/ 1582239 h 1618665"/>
              <a:gd name="connsiteX16" fmla="*/ 1307647 w 1833866"/>
              <a:gd name="connsiteY16" fmla="*/ 1582239 h 1618665"/>
              <a:gd name="connsiteX17" fmla="*/ 1340827 w 1833866"/>
              <a:gd name="connsiteY17" fmla="*/ 1575541 h 1618665"/>
              <a:gd name="connsiteX18" fmla="*/ 1354358 w 1833866"/>
              <a:gd name="connsiteY18" fmla="*/ 1566418 h 1618665"/>
              <a:gd name="connsiteX19" fmla="*/ 1369024 w 1833866"/>
              <a:gd name="connsiteY19" fmla="*/ 1559261 h 1618665"/>
              <a:gd name="connsiteX20" fmla="*/ 1391416 w 1833866"/>
              <a:gd name="connsiteY20" fmla="*/ 1533875 h 1618665"/>
              <a:gd name="connsiteX21" fmla="*/ 1781808 w 1833866"/>
              <a:gd name="connsiteY21" fmla="*/ 857698 h 1618665"/>
              <a:gd name="connsiteX22" fmla="*/ 1792597 w 1833866"/>
              <a:gd name="connsiteY22" fmla="*/ 825613 h 1618665"/>
              <a:gd name="connsiteX23" fmla="*/ 1791462 w 1833866"/>
              <a:gd name="connsiteY23" fmla="*/ 809333 h 1618665"/>
              <a:gd name="connsiteX24" fmla="*/ 1792597 w 1833866"/>
              <a:gd name="connsiteY24" fmla="*/ 793054 h 1618665"/>
              <a:gd name="connsiteX25" fmla="*/ 1781808 w 1833866"/>
              <a:gd name="connsiteY25" fmla="*/ 760969 h 1618665"/>
              <a:gd name="connsiteX26" fmla="*/ 1391416 w 1833866"/>
              <a:gd name="connsiteY26" fmla="*/ 84792 h 1618665"/>
              <a:gd name="connsiteX27" fmla="*/ 1369024 w 1833866"/>
              <a:gd name="connsiteY27" fmla="*/ 59406 h 1618665"/>
              <a:gd name="connsiteX28" fmla="*/ 1354358 w 1833866"/>
              <a:gd name="connsiteY28" fmla="*/ 52249 h 1618665"/>
              <a:gd name="connsiteX29" fmla="*/ 1340828 w 1833866"/>
              <a:gd name="connsiteY29" fmla="*/ 43126 h 1618665"/>
              <a:gd name="connsiteX30" fmla="*/ 1307647 w 1833866"/>
              <a:gd name="connsiteY30" fmla="*/ 36427 h 1618665"/>
              <a:gd name="connsiteX31" fmla="*/ 508481 w 1833866"/>
              <a:gd name="connsiteY31" fmla="*/ 0 h 1618665"/>
              <a:gd name="connsiteX32" fmla="*/ 1326061 w 1833866"/>
              <a:gd name="connsiteY32" fmla="*/ 0 h 1618665"/>
              <a:gd name="connsiteX33" fmla="*/ 1360806 w 1833866"/>
              <a:gd name="connsiteY33" fmla="*/ 7015 h 1618665"/>
              <a:gd name="connsiteX34" fmla="*/ 1374973 w 1833866"/>
              <a:gd name="connsiteY34" fmla="*/ 16567 h 1618665"/>
              <a:gd name="connsiteX35" fmla="*/ 1390331 w 1833866"/>
              <a:gd name="connsiteY35" fmla="*/ 24062 h 1618665"/>
              <a:gd name="connsiteX36" fmla="*/ 1413778 w 1833866"/>
              <a:gd name="connsiteY36" fmla="*/ 50644 h 1618665"/>
              <a:gd name="connsiteX37" fmla="*/ 1822568 w 1833866"/>
              <a:gd name="connsiteY37" fmla="*/ 758690 h 1618665"/>
              <a:gd name="connsiteX38" fmla="*/ 1833866 w 1833866"/>
              <a:gd name="connsiteY38" fmla="*/ 792286 h 1618665"/>
              <a:gd name="connsiteX39" fmla="*/ 1832677 w 1833866"/>
              <a:gd name="connsiteY39" fmla="*/ 809333 h 1618665"/>
              <a:gd name="connsiteX40" fmla="*/ 1833866 w 1833866"/>
              <a:gd name="connsiteY40" fmla="*/ 826380 h 1618665"/>
              <a:gd name="connsiteX41" fmla="*/ 1822568 w 1833866"/>
              <a:gd name="connsiteY41" fmla="*/ 859977 h 1618665"/>
              <a:gd name="connsiteX42" fmla="*/ 1413778 w 1833866"/>
              <a:gd name="connsiteY42" fmla="*/ 1568022 h 1618665"/>
              <a:gd name="connsiteX43" fmla="*/ 1390331 w 1833866"/>
              <a:gd name="connsiteY43" fmla="*/ 1594604 h 1618665"/>
              <a:gd name="connsiteX44" fmla="*/ 1374973 w 1833866"/>
              <a:gd name="connsiteY44" fmla="*/ 1602098 h 1618665"/>
              <a:gd name="connsiteX45" fmla="*/ 1360805 w 1833866"/>
              <a:gd name="connsiteY45" fmla="*/ 1611651 h 1618665"/>
              <a:gd name="connsiteX46" fmla="*/ 1326061 w 1833866"/>
              <a:gd name="connsiteY46" fmla="*/ 1618665 h 1618665"/>
              <a:gd name="connsiteX47" fmla="*/ 508481 w 1833866"/>
              <a:gd name="connsiteY47" fmla="*/ 1618665 h 1618665"/>
              <a:gd name="connsiteX48" fmla="*/ 473736 w 1833866"/>
              <a:gd name="connsiteY48" fmla="*/ 1611651 h 1618665"/>
              <a:gd name="connsiteX49" fmla="*/ 459568 w 1833866"/>
              <a:gd name="connsiteY49" fmla="*/ 1602098 h 1618665"/>
              <a:gd name="connsiteX50" fmla="*/ 444210 w 1833866"/>
              <a:gd name="connsiteY50" fmla="*/ 1594604 h 1618665"/>
              <a:gd name="connsiteX51" fmla="*/ 420764 w 1833866"/>
              <a:gd name="connsiteY51" fmla="*/ 1568022 h 1618665"/>
              <a:gd name="connsiteX52" fmla="*/ 11974 w 1833866"/>
              <a:gd name="connsiteY52" fmla="*/ 859977 h 1618665"/>
              <a:gd name="connsiteX53" fmla="*/ 676 w 1833866"/>
              <a:gd name="connsiteY53" fmla="*/ 826380 h 1618665"/>
              <a:gd name="connsiteX54" fmla="*/ 1253 w 1833866"/>
              <a:gd name="connsiteY54" fmla="*/ 818104 h 1618665"/>
              <a:gd name="connsiteX55" fmla="*/ 1237 w 1833866"/>
              <a:gd name="connsiteY55" fmla="*/ 818052 h 1618665"/>
              <a:gd name="connsiteX56" fmla="*/ 676 w 1833866"/>
              <a:gd name="connsiteY56" fmla="*/ 792286 h 1618665"/>
              <a:gd name="connsiteX57" fmla="*/ 11974 w 1833866"/>
              <a:gd name="connsiteY57" fmla="*/ 758690 h 1618665"/>
              <a:gd name="connsiteX58" fmla="*/ 420764 w 1833866"/>
              <a:gd name="connsiteY58" fmla="*/ 50644 h 1618665"/>
              <a:gd name="connsiteX59" fmla="*/ 444210 w 1833866"/>
              <a:gd name="connsiteY59" fmla="*/ 24062 h 1618665"/>
              <a:gd name="connsiteX60" fmla="*/ 459569 w 1833866"/>
              <a:gd name="connsiteY60" fmla="*/ 16567 h 1618665"/>
              <a:gd name="connsiteX61" fmla="*/ 473737 w 1833866"/>
              <a:gd name="connsiteY61" fmla="*/ 7015 h 1618665"/>
              <a:gd name="connsiteX62" fmla="*/ 508481 w 1833866"/>
              <a:gd name="connsiteY62" fmla="*/ 0 h 1618665"/>
            </a:gdLst>
            <a:ahLst/>
            <a:cxnLst/>
            <a:rect l="l" t="t" r="r" b="b"/>
            <a:pathLst>
              <a:path w="1833866" h="1618665">
                <a:moveTo>
                  <a:pt x="526864" y="36427"/>
                </a:moveTo>
                <a:cubicBezTo>
                  <a:pt x="515094" y="36427"/>
                  <a:pt x="503881" y="38813"/>
                  <a:pt x="493684" y="43126"/>
                </a:cubicBezTo>
                <a:lnTo>
                  <a:pt x="480154" y="52249"/>
                </a:lnTo>
                <a:lnTo>
                  <a:pt x="465487" y="59406"/>
                </a:lnTo>
                <a:cubicBezTo>
                  <a:pt x="456652" y="66081"/>
                  <a:pt x="448980" y="74599"/>
                  <a:pt x="443096" y="84792"/>
                </a:cubicBezTo>
                <a:lnTo>
                  <a:pt x="52704" y="760969"/>
                </a:lnTo>
                <a:cubicBezTo>
                  <a:pt x="46819" y="771162"/>
                  <a:pt x="43278" y="782065"/>
                  <a:pt x="41915" y="793054"/>
                </a:cubicBezTo>
                <a:cubicBezTo>
                  <a:pt x="40892" y="801296"/>
                  <a:pt x="41094" y="809586"/>
                  <a:pt x="42450" y="817660"/>
                </a:cubicBezTo>
                <a:lnTo>
                  <a:pt x="42466" y="817710"/>
                </a:lnTo>
                <a:lnTo>
                  <a:pt x="41915" y="825613"/>
                </a:lnTo>
                <a:cubicBezTo>
                  <a:pt x="43278" y="836602"/>
                  <a:pt x="46819" y="847505"/>
                  <a:pt x="52704" y="857698"/>
                </a:cubicBezTo>
                <a:lnTo>
                  <a:pt x="443095" y="1533875"/>
                </a:lnTo>
                <a:cubicBezTo>
                  <a:pt x="448980" y="1544068"/>
                  <a:pt x="456652" y="1552586"/>
                  <a:pt x="465486" y="1559261"/>
                </a:cubicBezTo>
                <a:lnTo>
                  <a:pt x="480153" y="1566418"/>
                </a:lnTo>
                <a:lnTo>
                  <a:pt x="493683" y="1575541"/>
                </a:lnTo>
                <a:cubicBezTo>
                  <a:pt x="503881" y="1579854"/>
                  <a:pt x="515094" y="1582239"/>
                  <a:pt x="526864" y="1582239"/>
                </a:cubicBezTo>
                <a:lnTo>
                  <a:pt x="1307647" y="1582239"/>
                </a:lnTo>
                <a:cubicBezTo>
                  <a:pt x="1319416" y="1582239"/>
                  <a:pt x="1330630" y="1579854"/>
                  <a:pt x="1340827" y="1575541"/>
                </a:cubicBezTo>
                <a:lnTo>
                  <a:pt x="1354358" y="1566418"/>
                </a:lnTo>
                <a:lnTo>
                  <a:pt x="1369024" y="1559261"/>
                </a:lnTo>
                <a:cubicBezTo>
                  <a:pt x="1377859" y="1552586"/>
                  <a:pt x="1385530" y="1544068"/>
                  <a:pt x="1391416" y="1533875"/>
                </a:cubicBezTo>
                <a:lnTo>
                  <a:pt x="1781808" y="857698"/>
                </a:lnTo>
                <a:cubicBezTo>
                  <a:pt x="1787693" y="847505"/>
                  <a:pt x="1791234" y="836602"/>
                  <a:pt x="1792597" y="825613"/>
                </a:cubicBezTo>
                <a:lnTo>
                  <a:pt x="1791462" y="809333"/>
                </a:lnTo>
                <a:lnTo>
                  <a:pt x="1792597" y="793054"/>
                </a:lnTo>
                <a:cubicBezTo>
                  <a:pt x="1791234" y="782065"/>
                  <a:pt x="1787693" y="771162"/>
                  <a:pt x="1781808" y="760969"/>
                </a:cubicBezTo>
                <a:lnTo>
                  <a:pt x="1391416" y="84792"/>
                </a:lnTo>
                <a:cubicBezTo>
                  <a:pt x="1385531" y="74599"/>
                  <a:pt x="1377859" y="66081"/>
                  <a:pt x="1369024" y="59406"/>
                </a:cubicBezTo>
                <a:lnTo>
                  <a:pt x="1354358" y="52249"/>
                </a:lnTo>
                <a:lnTo>
                  <a:pt x="1340828" y="43126"/>
                </a:lnTo>
                <a:cubicBezTo>
                  <a:pt x="1330630" y="38813"/>
                  <a:pt x="1319417" y="36427"/>
                  <a:pt x="1307647" y="36427"/>
                </a:cubicBezTo>
                <a:close/>
                <a:moveTo>
                  <a:pt x="508481" y="0"/>
                </a:moveTo>
                <a:lnTo>
                  <a:pt x="1326061" y="0"/>
                </a:lnTo>
                <a:cubicBezTo>
                  <a:pt x="1338386" y="0"/>
                  <a:pt x="1350127" y="2498"/>
                  <a:pt x="1360806" y="7015"/>
                </a:cubicBezTo>
                <a:lnTo>
                  <a:pt x="1374973" y="16567"/>
                </a:lnTo>
                <a:lnTo>
                  <a:pt x="1390331" y="24062"/>
                </a:lnTo>
                <a:cubicBezTo>
                  <a:pt x="1399582" y="31052"/>
                  <a:pt x="1407616" y="39971"/>
                  <a:pt x="1413778" y="50644"/>
                </a:cubicBezTo>
                <a:lnTo>
                  <a:pt x="1822568" y="758690"/>
                </a:lnTo>
                <a:cubicBezTo>
                  <a:pt x="1828731" y="769363"/>
                  <a:pt x="1832438" y="780779"/>
                  <a:pt x="1833866" y="792286"/>
                </a:cubicBezTo>
                <a:lnTo>
                  <a:pt x="1832677" y="809333"/>
                </a:lnTo>
                <a:lnTo>
                  <a:pt x="1833866" y="826380"/>
                </a:lnTo>
                <a:cubicBezTo>
                  <a:pt x="1832438" y="837886"/>
                  <a:pt x="1828731" y="849303"/>
                  <a:pt x="1822568" y="859977"/>
                </a:cubicBezTo>
                <a:lnTo>
                  <a:pt x="1413778" y="1568022"/>
                </a:lnTo>
                <a:cubicBezTo>
                  <a:pt x="1407615" y="1578695"/>
                  <a:pt x="1399582" y="1587614"/>
                  <a:pt x="1390331" y="1594604"/>
                </a:cubicBezTo>
                <a:lnTo>
                  <a:pt x="1374973" y="1602098"/>
                </a:lnTo>
                <a:lnTo>
                  <a:pt x="1360805" y="1611651"/>
                </a:lnTo>
                <a:cubicBezTo>
                  <a:pt x="1350127" y="1616167"/>
                  <a:pt x="1338385" y="1618665"/>
                  <a:pt x="1326061" y="1618665"/>
                </a:cubicBezTo>
                <a:lnTo>
                  <a:pt x="508481" y="1618665"/>
                </a:lnTo>
                <a:cubicBezTo>
                  <a:pt x="496156" y="1618665"/>
                  <a:pt x="484415" y="1616167"/>
                  <a:pt x="473736" y="1611651"/>
                </a:cubicBezTo>
                <a:lnTo>
                  <a:pt x="459568" y="1602098"/>
                </a:lnTo>
                <a:lnTo>
                  <a:pt x="444210" y="1594604"/>
                </a:lnTo>
                <a:cubicBezTo>
                  <a:pt x="434959" y="1587614"/>
                  <a:pt x="426926" y="1578695"/>
                  <a:pt x="420764" y="1568022"/>
                </a:cubicBezTo>
                <a:lnTo>
                  <a:pt x="11974" y="859977"/>
                </a:lnTo>
                <a:cubicBezTo>
                  <a:pt x="5811" y="849303"/>
                  <a:pt x="2104" y="837886"/>
                  <a:pt x="676" y="826380"/>
                </a:cubicBezTo>
                <a:lnTo>
                  <a:pt x="1253" y="818104"/>
                </a:lnTo>
                <a:lnTo>
                  <a:pt x="1237" y="818052"/>
                </a:lnTo>
                <a:cubicBezTo>
                  <a:pt x="-183" y="809597"/>
                  <a:pt x="-395" y="800916"/>
                  <a:pt x="676" y="792286"/>
                </a:cubicBezTo>
                <a:cubicBezTo>
                  <a:pt x="2104" y="780779"/>
                  <a:pt x="5811" y="769363"/>
                  <a:pt x="11974" y="758690"/>
                </a:cubicBezTo>
                <a:lnTo>
                  <a:pt x="420764" y="50644"/>
                </a:lnTo>
                <a:cubicBezTo>
                  <a:pt x="426926" y="39971"/>
                  <a:pt x="434959" y="31052"/>
                  <a:pt x="444210" y="24062"/>
                </a:cubicBezTo>
                <a:lnTo>
                  <a:pt x="459569" y="16567"/>
                </a:lnTo>
                <a:lnTo>
                  <a:pt x="473737" y="7015"/>
                </a:lnTo>
                <a:cubicBezTo>
                  <a:pt x="484415" y="2498"/>
                  <a:pt x="496156" y="0"/>
                  <a:pt x="508481" y="0"/>
                </a:cubicBezTo>
                <a:close/>
              </a:path>
            </a:pathLst>
          </a:custGeom>
          <a:gradFill>
            <a:gsLst>
              <a:gs pos="39000">
                <a:schemeClr val="accent1">
                  <a:lumMod val="20000"/>
                  <a:lumOff val="80000"/>
                </a:schemeClr>
              </a:gs>
              <a:gs pos="100000">
                <a:schemeClr val="accent1">
                  <a:lumMod val="60000"/>
                  <a:lumOff val="40000"/>
                </a:schemeClr>
              </a:gs>
            </a:gsLst>
            <a:path path="circle">
              <a:fillToRect l="100000" t="100000"/>
            </a:path>
            <a:tileRect r="-100000" b="-100000"/>
          </a:gradFill>
          <a:ln w="38100" cap="sq">
            <a:noFill/>
            <a:miter/>
          </a:ln>
          <a:effectLst>
            <a:outerShdw blurRad="381000" dist="203200" dir="5400000" sx="90000" sy="90000" algn="t" rotWithShape="0">
              <a:schemeClr val="accent4">
                <a:alpha val="20000"/>
              </a:schemeClr>
            </a:outerShdw>
          </a:effectLst>
        </p:spPr>
        <p:txBody>
          <a:bodyPr vert="horz" wrap="square" lIns="91440" tIns="45720" rIns="91440" bIns="45720" rtlCol="0" anchor="ctr"/>
          <a:lstStyle/>
          <a:p>
            <a:pPr algn="ctr"/>
            <a:endParaRPr kumimoji="1" lang="zh-CN" altLang="en-US"/>
          </a:p>
        </p:txBody>
      </p:sp>
      <p:sp>
        <p:nvSpPr>
          <p:cNvPr id="15" name="标题 1"/>
          <p:cNvSpPr txBox="1"/>
          <p:nvPr/>
        </p:nvSpPr>
        <p:spPr>
          <a:xfrm>
            <a:off x="1382491" y="2528857"/>
            <a:ext cx="443006" cy="505929"/>
          </a:xfrm>
          <a:custGeom>
            <a:avLst/>
            <a:gdLst>
              <a:gd name="connsiteX0" fmla="*/ 361901 w 630455"/>
              <a:gd name="connsiteY0" fmla="*/ 82589 h 720001"/>
              <a:gd name="connsiteX1" fmla="*/ 361901 w 630455"/>
              <a:gd name="connsiteY1" fmla="*/ 203034 h 720001"/>
              <a:gd name="connsiteX2" fmla="*/ 427179 w 630455"/>
              <a:gd name="connsiteY2" fmla="*/ 268312 h 720001"/>
              <a:gd name="connsiteX3" fmla="*/ 547624 w 630455"/>
              <a:gd name="connsiteY3" fmla="*/ 268312 h 720001"/>
              <a:gd name="connsiteX4" fmla="*/ 113812 w 630455"/>
              <a:gd name="connsiteY4" fmla="*/ 0 h 720001"/>
              <a:gd name="connsiteX5" fmla="*/ 338847 w 630455"/>
              <a:gd name="connsiteY5" fmla="*/ 0 h 720001"/>
              <a:gd name="connsiteX6" fmla="*/ 340465 w 630455"/>
              <a:gd name="connsiteY6" fmla="*/ 162 h 720001"/>
              <a:gd name="connsiteX7" fmla="*/ 340789 w 630455"/>
              <a:gd name="connsiteY7" fmla="*/ 162 h 720001"/>
              <a:gd name="connsiteX8" fmla="*/ 344106 w 630455"/>
              <a:gd name="connsiteY8" fmla="*/ 809 h 720001"/>
              <a:gd name="connsiteX9" fmla="*/ 344186 w 630455"/>
              <a:gd name="connsiteY9" fmla="*/ 809 h 720001"/>
              <a:gd name="connsiteX10" fmla="*/ 347422 w 630455"/>
              <a:gd name="connsiteY10" fmla="*/ 1942 h 720001"/>
              <a:gd name="connsiteX11" fmla="*/ 347503 w 630455"/>
              <a:gd name="connsiteY11" fmla="*/ 1942 h 720001"/>
              <a:gd name="connsiteX12" fmla="*/ 349040 w 630455"/>
              <a:gd name="connsiteY12" fmla="*/ 2670 h 720001"/>
              <a:gd name="connsiteX13" fmla="*/ 349121 w 630455"/>
              <a:gd name="connsiteY13" fmla="*/ 2670 h 720001"/>
              <a:gd name="connsiteX14" fmla="*/ 350576 w 630455"/>
              <a:gd name="connsiteY14" fmla="*/ 3479 h 720001"/>
              <a:gd name="connsiteX15" fmla="*/ 350819 w 630455"/>
              <a:gd name="connsiteY15" fmla="*/ 3640 h 720001"/>
              <a:gd name="connsiteX16" fmla="*/ 352033 w 630455"/>
              <a:gd name="connsiteY16" fmla="*/ 4449 h 720001"/>
              <a:gd name="connsiteX17" fmla="*/ 352194 w 630455"/>
              <a:gd name="connsiteY17" fmla="*/ 4530 h 720001"/>
              <a:gd name="connsiteX18" fmla="*/ 353408 w 630455"/>
              <a:gd name="connsiteY18" fmla="*/ 5501 h 720001"/>
              <a:gd name="connsiteX19" fmla="*/ 353651 w 630455"/>
              <a:gd name="connsiteY19" fmla="*/ 5743 h 720001"/>
              <a:gd name="connsiteX20" fmla="*/ 354864 w 630455"/>
              <a:gd name="connsiteY20" fmla="*/ 6876 h 720001"/>
              <a:gd name="connsiteX21" fmla="*/ 623418 w 630455"/>
              <a:gd name="connsiteY21" fmla="*/ 275430 h 720001"/>
              <a:gd name="connsiteX22" fmla="*/ 624551 w 630455"/>
              <a:gd name="connsiteY22" fmla="*/ 276643 h 720001"/>
              <a:gd name="connsiteX23" fmla="*/ 624793 w 630455"/>
              <a:gd name="connsiteY23" fmla="*/ 276886 h 720001"/>
              <a:gd name="connsiteX24" fmla="*/ 625764 w 630455"/>
              <a:gd name="connsiteY24" fmla="*/ 278180 h 720001"/>
              <a:gd name="connsiteX25" fmla="*/ 625845 w 630455"/>
              <a:gd name="connsiteY25" fmla="*/ 278342 h 720001"/>
              <a:gd name="connsiteX26" fmla="*/ 626734 w 630455"/>
              <a:gd name="connsiteY26" fmla="*/ 279637 h 720001"/>
              <a:gd name="connsiteX27" fmla="*/ 626896 w 630455"/>
              <a:gd name="connsiteY27" fmla="*/ 279798 h 720001"/>
              <a:gd name="connsiteX28" fmla="*/ 627705 w 630455"/>
              <a:gd name="connsiteY28" fmla="*/ 281254 h 720001"/>
              <a:gd name="connsiteX29" fmla="*/ 628433 w 630455"/>
              <a:gd name="connsiteY29" fmla="*/ 282791 h 720001"/>
              <a:gd name="connsiteX30" fmla="*/ 629646 w 630455"/>
              <a:gd name="connsiteY30" fmla="*/ 286107 h 720001"/>
              <a:gd name="connsiteX31" fmla="*/ 630293 w 630455"/>
              <a:gd name="connsiteY31" fmla="*/ 289424 h 720001"/>
              <a:gd name="connsiteX32" fmla="*/ 630293 w 630455"/>
              <a:gd name="connsiteY32" fmla="*/ 289667 h 720001"/>
              <a:gd name="connsiteX33" fmla="*/ 630455 w 630455"/>
              <a:gd name="connsiteY33" fmla="*/ 291285 h 720001"/>
              <a:gd name="connsiteX34" fmla="*/ 630455 w 630455"/>
              <a:gd name="connsiteY34" fmla="*/ 292579 h 720001"/>
              <a:gd name="connsiteX35" fmla="*/ 630455 w 630455"/>
              <a:gd name="connsiteY35" fmla="*/ 606189 h 720001"/>
              <a:gd name="connsiteX36" fmla="*/ 516644 w 630455"/>
              <a:gd name="connsiteY36" fmla="*/ 720001 h 720001"/>
              <a:gd name="connsiteX37" fmla="*/ 113812 w 630455"/>
              <a:gd name="connsiteY37" fmla="*/ 720001 h 720001"/>
              <a:gd name="connsiteX38" fmla="*/ 0 w 630455"/>
              <a:gd name="connsiteY38" fmla="*/ 606189 h 720001"/>
              <a:gd name="connsiteX39" fmla="*/ 0 w 630455"/>
              <a:gd name="connsiteY39" fmla="*/ 113812 h 720001"/>
              <a:gd name="connsiteX40" fmla="*/ 113812 w 630455"/>
              <a:gd name="connsiteY40" fmla="*/ 0 h 720001"/>
            </a:gdLst>
            <a:ahLst/>
            <a:cxnLst/>
            <a:rect l="l" t="t" r="r" b="b"/>
            <a:pathLst>
              <a:path w="630455" h="720001">
                <a:moveTo>
                  <a:pt x="361901" y="82589"/>
                </a:moveTo>
                <a:lnTo>
                  <a:pt x="361901" y="203034"/>
                </a:lnTo>
                <a:cubicBezTo>
                  <a:pt x="361901" y="239030"/>
                  <a:pt x="391183" y="268312"/>
                  <a:pt x="427179" y="268312"/>
                </a:cubicBezTo>
                <a:lnTo>
                  <a:pt x="547624" y="268312"/>
                </a:lnTo>
                <a:close/>
                <a:moveTo>
                  <a:pt x="113812" y="0"/>
                </a:moveTo>
                <a:lnTo>
                  <a:pt x="338847" y="0"/>
                </a:lnTo>
                <a:cubicBezTo>
                  <a:pt x="339414" y="81"/>
                  <a:pt x="339899" y="81"/>
                  <a:pt x="340465" y="162"/>
                </a:cubicBezTo>
                <a:lnTo>
                  <a:pt x="340789" y="162"/>
                </a:lnTo>
                <a:cubicBezTo>
                  <a:pt x="341922" y="324"/>
                  <a:pt x="343054" y="485"/>
                  <a:pt x="344106" y="809"/>
                </a:cubicBezTo>
                <a:lnTo>
                  <a:pt x="344186" y="809"/>
                </a:lnTo>
                <a:cubicBezTo>
                  <a:pt x="345238" y="1052"/>
                  <a:pt x="346371" y="1456"/>
                  <a:pt x="347422" y="1942"/>
                </a:cubicBezTo>
                <a:lnTo>
                  <a:pt x="347503" y="1942"/>
                </a:lnTo>
                <a:cubicBezTo>
                  <a:pt x="348069" y="2184"/>
                  <a:pt x="348555" y="2427"/>
                  <a:pt x="349040" y="2670"/>
                </a:cubicBezTo>
                <a:lnTo>
                  <a:pt x="349121" y="2670"/>
                </a:lnTo>
                <a:cubicBezTo>
                  <a:pt x="349606" y="2912"/>
                  <a:pt x="350091" y="3155"/>
                  <a:pt x="350576" y="3479"/>
                </a:cubicBezTo>
                <a:cubicBezTo>
                  <a:pt x="350657" y="3560"/>
                  <a:pt x="350739" y="3560"/>
                  <a:pt x="350819" y="3640"/>
                </a:cubicBezTo>
                <a:cubicBezTo>
                  <a:pt x="351224" y="3883"/>
                  <a:pt x="351628" y="4126"/>
                  <a:pt x="352033" y="4449"/>
                </a:cubicBezTo>
                <a:cubicBezTo>
                  <a:pt x="352113" y="4449"/>
                  <a:pt x="352113" y="4530"/>
                  <a:pt x="352194" y="4530"/>
                </a:cubicBezTo>
                <a:lnTo>
                  <a:pt x="353408" y="5501"/>
                </a:lnTo>
                <a:lnTo>
                  <a:pt x="353651" y="5743"/>
                </a:lnTo>
                <a:cubicBezTo>
                  <a:pt x="354055" y="6148"/>
                  <a:pt x="354459" y="6472"/>
                  <a:pt x="354864" y="6876"/>
                </a:cubicBezTo>
                <a:lnTo>
                  <a:pt x="623418" y="275430"/>
                </a:lnTo>
                <a:cubicBezTo>
                  <a:pt x="623822" y="275835"/>
                  <a:pt x="624227" y="276239"/>
                  <a:pt x="624551" y="276643"/>
                </a:cubicBezTo>
                <a:lnTo>
                  <a:pt x="624793" y="276886"/>
                </a:lnTo>
                <a:cubicBezTo>
                  <a:pt x="625117" y="277291"/>
                  <a:pt x="625440" y="277776"/>
                  <a:pt x="625764" y="278180"/>
                </a:cubicBezTo>
                <a:cubicBezTo>
                  <a:pt x="625764" y="278261"/>
                  <a:pt x="625845" y="278342"/>
                  <a:pt x="625845" y="278342"/>
                </a:cubicBezTo>
                <a:cubicBezTo>
                  <a:pt x="626168" y="278747"/>
                  <a:pt x="626491" y="279232"/>
                  <a:pt x="626734" y="279637"/>
                </a:cubicBezTo>
                <a:cubicBezTo>
                  <a:pt x="626815" y="279637"/>
                  <a:pt x="626815" y="279717"/>
                  <a:pt x="626896" y="279798"/>
                </a:cubicBezTo>
                <a:cubicBezTo>
                  <a:pt x="627139" y="280284"/>
                  <a:pt x="627462" y="280769"/>
                  <a:pt x="627705" y="281254"/>
                </a:cubicBezTo>
                <a:cubicBezTo>
                  <a:pt x="627948" y="281739"/>
                  <a:pt x="628190" y="282225"/>
                  <a:pt x="628433" y="282791"/>
                </a:cubicBezTo>
                <a:cubicBezTo>
                  <a:pt x="628918" y="283843"/>
                  <a:pt x="629323" y="284975"/>
                  <a:pt x="629646" y="286107"/>
                </a:cubicBezTo>
                <a:cubicBezTo>
                  <a:pt x="629889" y="287159"/>
                  <a:pt x="630132" y="288291"/>
                  <a:pt x="630293" y="289424"/>
                </a:cubicBezTo>
                <a:lnTo>
                  <a:pt x="630293" y="289667"/>
                </a:lnTo>
                <a:cubicBezTo>
                  <a:pt x="630374" y="290152"/>
                  <a:pt x="630455" y="290718"/>
                  <a:pt x="630455" y="291285"/>
                </a:cubicBezTo>
                <a:lnTo>
                  <a:pt x="630455" y="292579"/>
                </a:lnTo>
                <a:lnTo>
                  <a:pt x="630455" y="606189"/>
                </a:lnTo>
                <a:cubicBezTo>
                  <a:pt x="630455" y="668959"/>
                  <a:pt x="579414" y="720001"/>
                  <a:pt x="516644" y="720001"/>
                </a:cubicBezTo>
                <a:lnTo>
                  <a:pt x="113812" y="720001"/>
                </a:lnTo>
                <a:cubicBezTo>
                  <a:pt x="51042" y="720001"/>
                  <a:pt x="0" y="668959"/>
                  <a:pt x="0" y="606189"/>
                </a:cubicBezTo>
                <a:lnTo>
                  <a:pt x="0" y="113812"/>
                </a:lnTo>
                <a:cubicBezTo>
                  <a:pt x="0" y="51042"/>
                  <a:pt x="51042" y="0"/>
                  <a:pt x="113812"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867591" y="3574192"/>
            <a:ext cx="4794112" cy="616987"/>
          </a:xfrm>
          <a:prstGeom prst="rect">
            <a:avLst/>
          </a:prstGeom>
          <a:noFill/>
          <a:ln>
            <a:noFill/>
          </a:ln>
        </p:spPr>
        <p:txBody>
          <a:bodyPr vert="horz" wrap="square" lIns="0" tIns="0" rIns="0" bIns="0" rtlCol="0" anchor="b"/>
          <a:lstStyle/>
          <a:p>
            <a:pPr algn="l"/>
            <a:r>
              <a:rPr kumimoji="1" lang="en-US" altLang="zh-CN" sz="1600">
                <a:ln w="12700">
                  <a:noFill/>
                </a:ln>
                <a:solidFill>
                  <a:srgbClr val="FFFFFF">
                    <a:alpha val="100000"/>
                  </a:srgbClr>
                </a:solidFill>
                <a:latin typeface="poppins-bold"/>
                <a:ea typeface="poppins-bold"/>
                <a:cs typeface="poppins-bold"/>
              </a:rPr>
              <a:t>Definition</a:t>
            </a:r>
            <a:endParaRPr kumimoji="1" lang="zh-CN" altLang="en-US"/>
          </a:p>
        </p:txBody>
      </p:sp>
      <p:sp>
        <p:nvSpPr>
          <p:cNvPr id="17" name="标题 1"/>
          <p:cNvSpPr txBox="1"/>
          <p:nvPr/>
        </p:nvSpPr>
        <p:spPr>
          <a:xfrm>
            <a:off x="867591" y="4267974"/>
            <a:ext cx="4794112" cy="944939"/>
          </a:xfrm>
          <a:prstGeom prst="rect">
            <a:avLst/>
          </a:prstGeom>
          <a:noFill/>
          <a:ln>
            <a:noFill/>
          </a:ln>
        </p:spPr>
        <p:txBody>
          <a:bodyPr vert="horz" wrap="square" lIns="0" tIns="0" rIns="0" bIns="0" rtlCol="0" anchor="t"/>
          <a:lstStyle/>
          <a:p>
            <a:pPr algn="l"/>
            <a:r>
              <a:rPr kumimoji="1" lang="en-US" altLang="zh-CN" sz="1400" dirty="0">
                <a:ln w="12700">
                  <a:noFill/>
                </a:ln>
                <a:solidFill>
                  <a:srgbClr val="FFFFFF">
                    <a:alpha val="100000"/>
                  </a:srgbClr>
                </a:solidFill>
                <a:latin typeface="Poppins"/>
                <a:ea typeface="Poppins"/>
                <a:cs typeface="Poppins"/>
              </a:rPr>
              <a:t>Auto-labeling policies automatically apply sensitivity labels to data based on pre-defined rules.</a:t>
            </a:r>
            <a:endParaRPr kumimoji="1" lang="zh-CN" altLang="en-US" dirty="0"/>
          </a:p>
        </p:txBody>
      </p:sp>
      <p:sp>
        <p:nvSpPr>
          <p:cNvPr id="18" name="标题 1"/>
          <p:cNvSpPr txBox="1"/>
          <p:nvPr/>
        </p:nvSpPr>
        <p:spPr>
          <a:xfrm>
            <a:off x="6517597" y="2174974"/>
            <a:ext cx="1375056" cy="1213695"/>
          </a:xfrm>
          <a:custGeom>
            <a:avLst/>
            <a:gdLst>
              <a:gd name="connsiteX0" fmla="*/ 419392 w 1512562"/>
              <a:gd name="connsiteY0" fmla="*/ 0 h 1335065"/>
              <a:gd name="connsiteX1" fmla="*/ 1093728 w 1512562"/>
              <a:gd name="connsiteY1" fmla="*/ 0 h 1335065"/>
              <a:gd name="connsiteX2" fmla="*/ 1122385 w 1512562"/>
              <a:gd name="connsiteY2" fmla="*/ 5786 h 1335065"/>
              <a:gd name="connsiteX3" fmla="*/ 1134070 w 1512562"/>
              <a:gd name="connsiteY3" fmla="*/ 13664 h 1335065"/>
              <a:gd name="connsiteX4" fmla="*/ 1146737 w 1512562"/>
              <a:gd name="connsiteY4" fmla="*/ 19846 h 1335065"/>
              <a:gd name="connsiteX5" fmla="*/ 1166076 w 1512562"/>
              <a:gd name="connsiteY5" fmla="*/ 41771 h 1335065"/>
              <a:gd name="connsiteX6" fmla="*/ 1503244 w 1512562"/>
              <a:gd name="connsiteY6" fmla="*/ 625763 h 1335065"/>
              <a:gd name="connsiteX7" fmla="*/ 1512562 w 1512562"/>
              <a:gd name="connsiteY7" fmla="*/ 653473 h 1335065"/>
              <a:gd name="connsiteX8" fmla="*/ 1511582 w 1512562"/>
              <a:gd name="connsiteY8" fmla="*/ 667533 h 1335065"/>
              <a:gd name="connsiteX9" fmla="*/ 1512562 w 1512562"/>
              <a:gd name="connsiteY9" fmla="*/ 681593 h 1335065"/>
              <a:gd name="connsiteX10" fmla="*/ 1503244 w 1512562"/>
              <a:gd name="connsiteY10" fmla="*/ 709304 h 1335065"/>
              <a:gd name="connsiteX11" fmla="*/ 1166076 w 1512562"/>
              <a:gd name="connsiteY11" fmla="*/ 1293295 h 1335065"/>
              <a:gd name="connsiteX12" fmla="*/ 1146737 w 1512562"/>
              <a:gd name="connsiteY12" fmla="*/ 1315220 h 1335065"/>
              <a:gd name="connsiteX13" fmla="*/ 1134070 w 1512562"/>
              <a:gd name="connsiteY13" fmla="*/ 1321401 h 1335065"/>
              <a:gd name="connsiteX14" fmla="*/ 1122384 w 1512562"/>
              <a:gd name="connsiteY14" fmla="*/ 1329280 h 1335065"/>
              <a:gd name="connsiteX15" fmla="*/ 1093728 w 1512562"/>
              <a:gd name="connsiteY15" fmla="*/ 1335065 h 1335065"/>
              <a:gd name="connsiteX16" fmla="*/ 419392 w 1512562"/>
              <a:gd name="connsiteY16" fmla="*/ 1335065 h 1335065"/>
              <a:gd name="connsiteX17" fmla="*/ 390735 w 1512562"/>
              <a:gd name="connsiteY17" fmla="*/ 1329280 h 1335065"/>
              <a:gd name="connsiteX18" fmla="*/ 379049 w 1512562"/>
              <a:gd name="connsiteY18" fmla="*/ 1321401 h 1335065"/>
              <a:gd name="connsiteX19" fmla="*/ 366382 w 1512562"/>
              <a:gd name="connsiteY19" fmla="*/ 1315220 h 1335065"/>
              <a:gd name="connsiteX20" fmla="*/ 347044 w 1512562"/>
              <a:gd name="connsiteY20" fmla="*/ 1293295 h 1335065"/>
              <a:gd name="connsiteX21" fmla="*/ 9876 w 1512562"/>
              <a:gd name="connsiteY21" fmla="*/ 709304 h 1335065"/>
              <a:gd name="connsiteX22" fmla="*/ 557 w 1512562"/>
              <a:gd name="connsiteY22" fmla="*/ 681593 h 1335065"/>
              <a:gd name="connsiteX23" fmla="*/ 1033 w 1512562"/>
              <a:gd name="connsiteY23" fmla="*/ 674767 h 1335065"/>
              <a:gd name="connsiteX24" fmla="*/ 1020 w 1512562"/>
              <a:gd name="connsiteY24" fmla="*/ 674724 h 1335065"/>
              <a:gd name="connsiteX25" fmla="*/ 557 w 1512562"/>
              <a:gd name="connsiteY25" fmla="*/ 653473 h 1335065"/>
              <a:gd name="connsiteX26" fmla="*/ 9876 w 1512562"/>
              <a:gd name="connsiteY26" fmla="*/ 625763 h 1335065"/>
              <a:gd name="connsiteX27" fmla="*/ 347044 w 1512562"/>
              <a:gd name="connsiteY27" fmla="*/ 41771 h 1335065"/>
              <a:gd name="connsiteX28" fmla="*/ 366382 w 1512562"/>
              <a:gd name="connsiteY28" fmla="*/ 19846 h 1335065"/>
              <a:gd name="connsiteX29" fmla="*/ 379050 w 1512562"/>
              <a:gd name="connsiteY29" fmla="*/ 13664 h 1335065"/>
              <a:gd name="connsiteX30" fmla="*/ 390736 w 1512562"/>
              <a:gd name="connsiteY30" fmla="*/ 5786 h 1335065"/>
              <a:gd name="connsiteX31" fmla="*/ 419392 w 1512562"/>
              <a:gd name="connsiteY31" fmla="*/ 0 h 1335065"/>
            </a:gdLst>
            <a:ahLst/>
            <a:cxnLst/>
            <a:rect l="l" t="t" r="r" b="b"/>
            <a:pathLst>
              <a:path w="1512562" h="1335065">
                <a:moveTo>
                  <a:pt x="419392" y="0"/>
                </a:moveTo>
                <a:lnTo>
                  <a:pt x="1093728" y="0"/>
                </a:lnTo>
                <a:cubicBezTo>
                  <a:pt x="1103893" y="0"/>
                  <a:pt x="1113577" y="2060"/>
                  <a:pt x="1122385" y="5786"/>
                </a:cubicBezTo>
                <a:lnTo>
                  <a:pt x="1134070" y="13664"/>
                </a:lnTo>
                <a:lnTo>
                  <a:pt x="1146737" y="19846"/>
                </a:lnTo>
                <a:cubicBezTo>
                  <a:pt x="1154367" y="25611"/>
                  <a:pt x="1160994" y="32968"/>
                  <a:pt x="1166076" y="41771"/>
                </a:cubicBezTo>
                <a:lnTo>
                  <a:pt x="1503244" y="625763"/>
                </a:lnTo>
                <a:cubicBezTo>
                  <a:pt x="1508327" y="634566"/>
                  <a:pt x="1511384" y="643982"/>
                  <a:pt x="1512562" y="653473"/>
                </a:cubicBezTo>
                <a:lnTo>
                  <a:pt x="1511582" y="667533"/>
                </a:lnTo>
                <a:lnTo>
                  <a:pt x="1512562" y="681593"/>
                </a:lnTo>
                <a:cubicBezTo>
                  <a:pt x="1511384" y="691083"/>
                  <a:pt x="1508327" y="700500"/>
                  <a:pt x="1503244" y="709304"/>
                </a:cubicBezTo>
                <a:lnTo>
                  <a:pt x="1166076" y="1293295"/>
                </a:lnTo>
                <a:cubicBezTo>
                  <a:pt x="1160993" y="1302098"/>
                  <a:pt x="1154367" y="1309455"/>
                  <a:pt x="1146737" y="1315220"/>
                </a:cubicBezTo>
                <a:lnTo>
                  <a:pt x="1134070" y="1321401"/>
                </a:lnTo>
                <a:lnTo>
                  <a:pt x="1122384" y="1329280"/>
                </a:lnTo>
                <a:cubicBezTo>
                  <a:pt x="1113577" y="1333005"/>
                  <a:pt x="1103892" y="1335065"/>
                  <a:pt x="1093728" y="1335065"/>
                </a:cubicBezTo>
                <a:lnTo>
                  <a:pt x="419392" y="1335065"/>
                </a:lnTo>
                <a:cubicBezTo>
                  <a:pt x="409227" y="1335065"/>
                  <a:pt x="399543" y="1333005"/>
                  <a:pt x="390735" y="1329280"/>
                </a:cubicBezTo>
                <a:lnTo>
                  <a:pt x="379049" y="1321401"/>
                </a:lnTo>
                <a:lnTo>
                  <a:pt x="366382" y="1315220"/>
                </a:lnTo>
                <a:cubicBezTo>
                  <a:pt x="358752" y="1309455"/>
                  <a:pt x="352126" y="1302098"/>
                  <a:pt x="347044" y="1293295"/>
                </a:cubicBezTo>
                <a:lnTo>
                  <a:pt x="9876" y="709304"/>
                </a:lnTo>
                <a:cubicBezTo>
                  <a:pt x="4793" y="700500"/>
                  <a:pt x="1735" y="691083"/>
                  <a:pt x="557" y="681593"/>
                </a:cubicBezTo>
                <a:lnTo>
                  <a:pt x="1033" y="674767"/>
                </a:lnTo>
                <a:lnTo>
                  <a:pt x="1020" y="674724"/>
                </a:lnTo>
                <a:cubicBezTo>
                  <a:pt x="-151" y="667751"/>
                  <a:pt x="-326" y="660591"/>
                  <a:pt x="557" y="653473"/>
                </a:cubicBezTo>
                <a:cubicBezTo>
                  <a:pt x="1735" y="643982"/>
                  <a:pt x="4793" y="634566"/>
                  <a:pt x="9876" y="625763"/>
                </a:cubicBezTo>
                <a:lnTo>
                  <a:pt x="347044" y="41771"/>
                </a:lnTo>
                <a:cubicBezTo>
                  <a:pt x="352126" y="32968"/>
                  <a:pt x="358752" y="25611"/>
                  <a:pt x="366382" y="19846"/>
                </a:cubicBezTo>
                <a:lnTo>
                  <a:pt x="379050" y="13664"/>
                </a:lnTo>
                <a:lnTo>
                  <a:pt x="390736" y="5786"/>
                </a:lnTo>
                <a:cubicBezTo>
                  <a:pt x="399543" y="2060"/>
                  <a:pt x="409227" y="0"/>
                  <a:pt x="419392" y="0"/>
                </a:cubicBezTo>
                <a:close/>
              </a:path>
            </a:pathLst>
          </a:custGeom>
          <a:gradFill>
            <a:gsLst>
              <a:gs pos="39000">
                <a:schemeClr val="bg1"/>
              </a:gs>
              <a:gs pos="100000">
                <a:schemeClr val="accent1">
                  <a:lumMod val="40000"/>
                  <a:lumOff val="60000"/>
                </a:schemeClr>
              </a:gs>
            </a:gsLst>
            <a:path path="circle">
              <a:fillToRect r="100000" b="100000"/>
            </a:path>
            <a:tileRect l="-100000" t="-100000"/>
          </a:gradFill>
          <a:ln w="38100" cap="sq">
            <a:noFill/>
            <a:miter/>
          </a:ln>
          <a:effectLst>
            <a:outerShdw blurRad="381000" dist="203200" dir="5400000" sx="90000" sy="90000" algn="t" rotWithShape="0">
              <a:schemeClr val="accent1">
                <a:alpha val="50000"/>
              </a:schemeClr>
            </a:outerShdw>
          </a:effectLst>
        </p:spPr>
        <p:txBody>
          <a:bodyPr vert="horz" wrap="square" lIns="91440" tIns="45720" rIns="91440" bIns="45720" rtlCol="0" anchor="ctr"/>
          <a:lstStyle/>
          <a:p>
            <a:pPr algn="ctr"/>
            <a:endParaRPr kumimoji="1" lang="zh-CN" altLang="en-US"/>
          </a:p>
        </p:txBody>
      </p:sp>
      <p:sp>
        <p:nvSpPr>
          <p:cNvPr id="19" name="标题 1"/>
          <p:cNvSpPr txBox="1"/>
          <p:nvPr/>
        </p:nvSpPr>
        <p:spPr>
          <a:xfrm>
            <a:off x="6952160" y="2552480"/>
            <a:ext cx="505929" cy="458683"/>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accent1"/>
          </a:solidFill>
          <a:ln w="1860" cap="flat">
            <a:no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6517596" y="3574192"/>
            <a:ext cx="4794112" cy="616987"/>
          </a:xfrm>
          <a:prstGeom prst="rect">
            <a:avLst/>
          </a:prstGeom>
          <a:noFill/>
          <a:ln>
            <a:noFill/>
          </a:ln>
        </p:spPr>
        <p:txBody>
          <a:bodyPr vert="horz" wrap="square" lIns="0" tIns="0" rIns="0" bIns="0" rtlCol="0" anchor="b"/>
          <a:lstStyle/>
          <a:p>
            <a:pPr algn="l"/>
            <a:r>
              <a:rPr kumimoji="1" lang="en-US" altLang="zh-CN" sz="1600">
                <a:ln w="12700">
                  <a:noFill/>
                </a:ln>
                <a:solidFill>
                  <a:srgbClr val="FFFFFF">
                    <a:alpha val="100000"/>
                  </a:srgbClr>
                </a:solidFill>
                <a:latin typeface="poppins-bold"/>
                <a:ea typeface="poppins-bold"/>
                <a:cs typeface="poppins-bold"/>
              </a:rPr>
              <a:t>Benefits</a:t>
            </a:r>
            <a:endParaRPr kumimoji="1" lang="zh-CN" altLang="en-US"/>
          </a:p>
        </p:txBody>
      </p:sp>
      <p:sp>
        <p:nvSpPr>
          <p:cNvPr id="21" name="标题 1"/>
          <p:cNvSpPr txBox="1"/>
          <p:nvPr/>
        </p:nvSpPr>
        <p:spPr>
          <a:xfrm>
            <a:off x="6517597" y="4267974"/>
            <a:ext cx="4794112" cy="944939"/>
          </a:xfrm>
          <a:prstGeom prst="rect">
            <a:avLst/>
          </a:prstGeom>
          <a:noFill/>
          <a:ln>
            <a:noFill/>
          </a:ln>
        </p:spPr>
        <p:txBody>
          <a:bodyPr vert="horz" wrap="square" lIns="0" tIns="0" rIns="0" bIns="0" rtlCol="0" anchor="t"/>
          <a:lstStyle/>
          <a:p>
            <a:pPr algn="l"/>
            <a:r>
              <a:rPr kumimoji="1" lang="en-US" altLang="zh-CN" sz="1400" dirty="0">
                <a:ln w="12700">
                  <a:noFill/>
                </a:ln>
                <a:solidFill>
                  <a:srgbClr val="FFFFFF">
                    <a:alpha val="100000"/>
                  </a:srgbClr>
                </a:solidFill>
                <a:latin typeface="Poppins"/>
                <a:ea typeface="Poppins"/>
                <a:cs typeface="Poppins"/>
              </a:rPr>
              <a:t>Automates data protection processes and reduces the administrative burden on IT departments. Also, if configured and applied correctly, it can help alleviate errant or missed labeling.</a:t>
            </a:r>
            <a:endParaRPr kumimoji="1" lang="zh-CN" altLang="en-US" dirty="0"/>
          </a:p>
        </p:txBody>
      </p:sp>
      <p:sp>
        <p:nvSpPr>
          <p:cNvPr id="22" name="标题 1"/>
          <p:cNvSpPr txBox="1"/>
          <p:nvPr/>
        </p:nvSpPr>
        <p:spPr>
          <a:xfrm>
            <a:off x="271780" y="279022"/>
            <a:ext cx="11066780" cy="432000"/>
          </a:xfrm>
          <a:prstGeom prst="rect">
            <a:avLst/>
          </a:prstGeom>
          <a:noFill/>
          <a:ln>
            <a:noFill/>
          </a:ln>
        </p:spPr>
        <p:txBody>
          <a:bodyPr vert="horz" wrap="square" lIns="0" tIns="0" rIns="0" bIns="0" rtlCol="0" anchor="ctr"/>
          <a:lstStyle/>
          <a:p>
            <a:pPr algn="l"/>
            <a:r>
              <a:rPr kumimoji="1" lang="en-US" altLang="zh-CN" sz="3200">
                <a:ln w="12700">
                  <a:noFill/>
                </a:ln>
                <a:solidFill>
                  <a:srgbClr val="03103B">
                    <a:alpha val="100000"/>
                  </a:srgbClr>
                </a:solidFill>
                <a:latin typeface="poppins-bold"/>
                <a:ea typeface="poppins-bold"/>
                <a:cs typeface="poppins-bold"/>
              </a:rPr>
              <a:t>Auto-Labeling Introduction</a:t>
            </a:r>
            <a:endParaRPr kumimoji="1" lang="zh-CN" altLang="en-US"/>
          </a:p>
        </p:txBody>
      </p:sp>
      <p:cxnSp>
        <p:nvCxnSpPr>
          <p:cNvPr id="23" name="标题 1"/>
          <p:cNvCxnSpPr/>
          <p:nvPr/>
        </p:nvCxnSpPr>
        <p:spPr>
          <a:xfrm>
            <a:off x="271780" y="855115"/>
            <a:ext cx="10937240" cy="0"/>
          </a:xfrm>
          <a:prstGeom prst="line">
            <a:avLst/>
          </a:prstGeom>
          <a:noFill/>
          <a:ln w="15875" cap="sq">
            <a:solidFill>
              <a:schemeClr val="tx1">
                <a:lumMod val="50000"/>
                <a:lumOff val="50000"/>
              </a:schemeClr>
            </a:solidFill>
            <a:miter/>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7114578" y="2432026"/>
            <a:ext cx="4404321" cy="504000"/>
          </a:xfrm>
          <a:prstGeom prst="rect">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6478899" y="2432026"/>
            <a:ext cx="648000" cy="504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296079" y="2432026"/>
            <a:ext cx="4404321" cy="504000"/>
          </a:xfrm>
          <a:prstGeom prst="rect">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660400" y="2432026"/>
            <a:ext cx="648000" cy="504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840400" y="3123127"/>
            <a:ext cx="4680000" cy="1709247"/>
          </a:xfrm>
          <a:prstGeom prst="rect">
            <a:avLst/>
          </a:prstGeom>
          <a:noFill/>
          <a:ln>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Define rules based on data types, locations, or content that trigger automatic label application.</a:t>
            </a:r>
            <a:endParaRPr kumimoji="1" lang="zh-CN" altLang="en-US" dirty="0"/>
          </a:p>
        </p:txBody>
      </p:sp>
      <p:sp>
        <p:nvSpPr>
          <p:cNvPr id="8" name="标题 1"/>
          <p:cNvSpPr txBox="1"/>
          <p:nvPr/>
        </p:nvSpPr>
        <p:spPr>
          <a:xfrm>
            <a:off x="1518239" y="2504025"/>
            <a:ext cx="3960000" cy="360000"/>
          </a:xfrm>
          <a:prstGeom prst="rect">
            <a:avLst/>
          </a:prstGeom>
          <a:noFill/>
          <a:ln>
            <a:noFill/>
          </a:ln>
        </p:spPr>
        <p:txBody>
          <a:bodyPr vert="horz" wrap="square" lIns="0" tIns="0" rIns="0" bIns="0" rtlCol="0" anchor="ctr"/>
          <a:lstStyle/>
          <a:p>
            <a:pPr algn="l"/>
            <a:r>
              <a:rPr kumimoji="1" lang="en-US" altLang="zh-CN" sz="1600">
                <a:ln w="12700">
                  <a:noFill/>
                </a:ln>
                <a:solidFill>
                  <a:srgbClr val="03103B">
                    <a:alpha val="100000"/>
                  </a:srgbClr>
                </a:solidFill>
                <a:latin typeface="poppins-bold"/>
                <a:ea typeface="poppins-bold"/>
                <a:cs typeface="poppins-bold"/>
              </a:rPr>
              <a:t>Setting Rules</a:t>
            </a:r>
            <a:endParaRPr kumimoji="1" lang="zh-CN" altLang="en-US"/>
          </a:p>
        </p:txBody>
      </p:sp>
      <p:sp>
        <p:nvSpPr>
          <p:cNvPr id="9" name="标题 1"/>
          <p:cNvSpPr txBox="1"/>
          <p:nvPr/>
        </p:nvSpPr>
        <p:spPr>
          <a:xfrm>
            <a:off x="714400" y="2540025"/>
            <a:ext cx="540000" cy="288000"/>
          </a:xfrm>
          <a:prstGeom prst="rect">
            <a:avLst/>
          </a:prstGeom>
          <a:noFill/>
          <a:ln>
            <a:noFill/>
          </a:ln>
        </p:spPr>
        <p:txBody>
          <a:bodyPr vert="horz" wrap="square" lIns="0" tIns="0" rIns="0" bIns="0" rtlCol="0" anchor="ctr"/>
          <a:lstStyle/>
          <a:p>
            <a:pPr algn="ctr"/>
            <a:r>
              <a:rPr kumimoji="1" lang="en-US" altLang="zh-CN" sz="2000">
                <a:ln w="12700">
                  <a:noFill/>
                </a:ln>
                <a:solidFill>
                  <a:srgbClr val="FFFFFF">
                    <a:alpha val="100000"/>
                  </a:srgbClr>
                </a:solidFill>
                <a:latin typeface="poppins-bold"/>
                <a:ea typeface="poppins-bold"/>
                <a:cs typeface="poppins-bold"/>
              </a:rPr>
              <a:t>01</a:t>
            </a:r>
            <a:endParaRPr kumimoji="1" lang="zh-CN" altLang="en-US"/>
          </a:p>
        </p:txBody>
      </p:sp>
      <p:sp>
        <p:nvSpPr>
          <p:cNvPr id="10" name="标题 1"/>
          <p:cNvSpPr txBox="1"/>
          <p:nvPr/>
        </p:nvSpPr>
        <p:spPr>
          <a:xfrm>
            <a:off x="6671600" y="3123127"/>
            <a:ext cx="4680000" cy="1709247"/>
          </a:xfrm>
          <a:prstGeom prst="rect">
            <a:avLst/>
          </a:prstGeom>
          <a:noFill/>
          <a:ln>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Test auto-labeling policies in a pilot phase to ensure they work as intended before wider deployment. As previously mentioned, simulation mode can help here. Also, creating a smaller group and associating to just that pilot set of users allows you to explore and understand impact and effect.</a:t>
            </a:r>
            <a:endParaRPr kumimoji="1" lang="zh-CN" altLang="en-US" dirty="0"/>
          </a:p>
        </p:txBody>
      </p:sp>
      <p:sp>
        <p:nvSpPr>
          <p:cNvPr id="11" name="标题 1"/>
          <p:cNvSpPr txBox="1"/>
          <p:nvPr/>
        </p:nvSpPr>
        <p:spPr>
          <a:xfrm>
            <a:off x="7336738" y="2504025"/>
            <a:ext cx="3960000" cy="360000"/>
          </a:xfrm>
          <a:prstGeom prst="rect">
            <a:avLst/>
          </a:prstGeom>
          <a:noFill/>
          <a:ln>
            <a:noFill/>
          </a:ln>
        </p:spPr>
        <p:txBody>
          <a:bodyPr vert="horz" wrap="square" lIns="0" tIns="0" rIns="0" bIns="0" rtlCol="0" anchor="ctr"/>
          <a:lstStyle/>
          <a:p>
            <a:pPr algn="l"/>
            <a:r>
              <a:rPr kumimoji="1" lang="en-US" altLang="zh-CN" sz="1600">
                <a:ln w="12700">
                  <a:noFill/>
                </a:ln>
                <a:solidFill>
                  <a:srgbClr val="03103B">
                    <a:alpha val="100000"/>
                  </a:srgbClr>
                </a:solidFill>
                <a:latin typeface="poppins-bold"/>
                <a:ea typeface="poppins-bold"/>
                <a:cs typeface="poppins-bold"/>
              </a:rPr>
              <a:t>Testing Policies</a:t>
            </a:r>
            <a:endParaRPr kumimoji="1" lang="zh-CN" altLang="en-US"/>
          </a:p>
        </p:txBody>
      </p:sp>
      <p:sp>
        <p:nvSpPr>
          <p:cNvPr id="12" name="标题 1"/>
          <p:cNvSpPr txBox="1"/>
          <p:nvPr/>
        </p:nvSpPr>
        <p:spPr>
          <a:xfrm>
            <a:off x="6532899" y="2540025"/>
            <a:ext cx="540000" cy="288000"/>
          </a:xfrm>
          <a:prstGeom prst="rect">
            <a:avLst/>
          </a:prstGeom>
          <a:noFill/>
          <a:ln>
            <a:noFill/>
          </a:ln>
        </p:spPr>
        <p:txBody>
          <a:bodyPr vert="horz" wrap="square" lIns="0" tIns="0" rIns="0" bIns="0" rtlCol="0" anchor="ctr"/>
          <a:lstStyle/>
          <a:p>
            <a:pPr algn="ctr"/>
            <a:r>
              <a:rPr kumimoji="1" lang="en-US" altLang="zh-CN" sz="2000">
                <a:ln w="12700">
                  <a:noFill/>
                </a:ln>
                <a:solidFill>
                  <a:srgbClr val="FFFFFF">
                    <a:alpha val="100000"/>
                  </a:srgbClr>
                </a:solidFill>
                <a:latin typeface="poppins-bold"/>
                <a:ea typeface="poppins-bold"/>
                <a:cs typeface="poppins-bold"/>
              </a:rPr>
              <a:t>02</a:t>
            </a:r>
            <a:endParaRPr kumimoji="1" lang="zh-CN" altLang="en-US"/>
          </a:p>
        </p:txBody>
      </p:sp>
      <p:sp>
        <p:nvSpPr>
          <p:cNvPr id="13" name="标题 1"/>
          <p:cNvSpPr txBox="1"/>
          <p:nvPr/>
        </p:nvSpPr>
        <p:spPr>
          <a:xfrm>
            <a:off x="271780" y="279022"/>
            <a:ext cx="11066780" cy="432000"/>
          </a:xfrm>
          <a:prstGeom prst="rect">
            <a:avLst/>
          </a:prstGeom>
          <a:noFill/>
          <a:ln>
            <a:noFill/>
          </a:ln>
        </p:spPr>
        <p:txBody>
          <a:bodyPr vert="horz" wrap="square" lIns="0" tIns="0" rIns="0" bIns="0" rtlCol="0" anchor="ctr"/>
          <a:lstStyle/>
          <a:p>
            <a:pPr algn="l"/>
            <a:r>
              <a:rPr kumimoji="1" lang="en-US" altLang="zh-CN" sz="3200">
                <a:ln w="12700">
                  <a:noFill/>
                </a:ln>
                <a:solidFill>
                  <a:srgbClr val="03103B">
                    <a:alpha val="100000"/>
                  </a:srgbClr>
                </a:solidFill>
                <a:latin typeface="poppins-bold"/>
                <a:ea typeface="poppins-bold"/>
                <a:cs typeface="poppins-bold"/>
              </a:rPr>
              <a:t>Configuration Steps</a:t>
            </a:r>
            <a:endParaRPr kumimoji="1" lang="zh-CN" altLang="en-US"/>
          </a:p>
        </p:txBody>
      </p:sp>
      <p:cxnSp>
        <p:nvCxnSpPr>
          <p:cNvPr id="14" name="标题 1"/>
          <p:cNvCxnSpPr/>
          <p:nvPr/>
        </p:nvCxnSpPr>
        <p:spPr>
          <a:xfrm>
            <a:off x="271780" y="855115"/>
            <a:ext cx="10937240" cy="0"/>
          </a:xfrm>
          <a:prstGeom prst="line">
            <a:avLst/>
          </a:prstGeom>
          <a:noFill/>
          <a:ln w="15875" cap="sq">
            <a:solidFill>
              <a:schemeClr val="tx1">
                <a:lumMod val="50000"/>
                <a:lumOff val="50000"/>
              </a:schemeClr>
            </a:solidFill>
            <a:miter/>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2524666" y="2195344"/>
            <a:ext cx="7645738" cy="1210709"/>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10082450" y="2098462"/>
            <a:ext cx="102482" cy="1404471"/>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3059479" y="2252639"/>
            <a:ext cx="6858616" cy="1078648"/>
          </a:xfrm>
          <a:prstGeom prst="rect">
            <a:avLst/>
          </a:prstGeom>
          <a:noFill/>
          <a:ln>
            <a:noFill/>
          </a:ln>
        </p:spPr>
        <p:txBody>
          <a:bodyPr vert="horz" wrap="square" lIns="0" tIns="0" rIns="0" bIns="0" rtlCol="0" anchor="t"/>
          <a:lstStyle/>
          <a:p>
            <a:pPr algn="l"/>
            <a:r>
              <a:rPr kumimoji="1" lang="en-US" altLang="zh-CN" sz="1200" dirty="0">
                <a:ln w="12700">
                  <a:noFill/>
                </a:ln>
                <a:solidFill>
                  <a:srgbClr val="262626">
                    <a:alpha val="100000"/>
                  </a:srgbClr>
                </a:solidFill>
                <a:latin typeface="Poppins"/>
                <a:ea typeface="Poppins"/>
                <a:cs typeface="Poppins"/>
              </a:rPr>
              <a:t>Regularly review the effectiveness of auto-labeling rules and make necessary adjustments.</a:t>
            </a:r>
            <a:endParaRPr kumimoji="1" lang="zh-CN" altLang="en-US" dirty="0"/>
          </a:p>
        </p:txBody>
      </p:sp>
      <p:sp>
        <p:nvSpPr>
          <p:cNvPr id="6" name="标题 1"/>
          <p:cNvSpPr txBox="1"/>
          <p:nvPr/>
        </p:nvSpPr>
        <p:spPr>
          <a:xfrm>
            <a:off x="2155173" y="1839930"/>
            <a:ext cx="780911" cy="780911"/>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2385275" y="2075204"/>
            <a:ext cx="320709" cy="310362"/>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a:off x="1994368" y="1619053"/>
            <a:ext cx="160806" cy="160806"/>
          </a:xfrm>
          <a:prstGeom prst="rect">
            <a:avLst/>
          </a:prstGeom>
          <a:solidFill>
            <a:schemeClr val="accent1">
              <a:lumMod val="40000"/>
              <a:lumOff val="60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3059479" y="1772732"/>
            <a:ext cx="6859221" cy="377527"/>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Review and Adjustments</a:t>
            </a:r>
            <a:endParaRPr kumimoji="1" lang="zh-CN" altLang="en-US"/>
          </a:p>
        </p:txBody>
      </p:sp>
      <p:sp>
        <p:nvSpPr>
          <p:cNvPr id="10" name="标题 1"/>
          <p:cNvSpPr txBox="1"/>
          <p:nvPr/>
        </p:nvSpPr>
        <p:spPr>
          <a:xfrm>
            <a:off x="2524666" y="4337758"/>
            <a:ext cx="7645738" cy="1210709"/>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10082450" y="4240876"/>
            <a:ext cx="102482" cy="1404471"/>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a:off x="3059479" y="4395053"/>
            <a:ext cx="6858616" cy="1078648"/>
          </a:xfrm>
          <a:prstGeom prst="rect">
            <a:avLst/>
          </a:prstGeom>
          <a:noFill/>
          <a:ln>
            <a:noFill/>
          </a:ln>
        </p:spPr>
        <p:txBody>
          <a:bodyPr vert="horz" wrap="square" lIns="0" tIns="0" rIns="0" bIns="0" rtlCol="0" anchor="t"/>
          <a:lstStyle/>
          <a:p>
            <a:pPr algn="l"/>
            <a:r>
              <a:rPr kumimoji="1" lang="en-US" altLang="zh-CN" sz="1200" dirty="0">
                <a:ln w="12700">
                  <a:noFill/>
                </a:ln>
                <a:solidFill>
                  <a:srgbClr val="262626">
                    <a:alpha val="100000"/>
                  </a:srgbClr>
                </a:solidFill>
                <a:latin typeface="Poppins"/>
                <a:ea typeface="Poppins"/>
                <a:cs typeface="Poppins"/>
              </a:rPr>
              <a:t>Establish a feedback loop to gather user input on auto-labeling accuracy and performance. As with anything, practice continuous improvement via solicited (or unsolicited) feedback.</a:t>
            </a:r>
            <a:endParaRPr kumimoji="1" lang="zh-CN" altLang="en-US" dirty="0"/>
          </a:p>
        </p:txBody>
      </p:sp>
      <p:sp>
        <p:nvSpPr>
          <p:cNvPr id="13" name="标题 1"/>
          <p:cNvSpPr txBox="1"/>
          <p:nvPr/>
        </p:nvSpPr>
        <p:spPr>
          <a:xfrm>
            <a:off x="2155173" y="3982344"/>
            <a:ext cx="780911" cy="780911"/>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2385275" y="4212444"/>
            <a:ext cx="320709" cy="320709"/>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994368" y="3761467"/>
            <a:ext cx="160806" cy="160806"/>
          </a:xfrm>
          <a:prstGeom prst="rect">
            <a:avLst/>
          </a:prstGeom>
          <a:solidFill>
            <a:schemeClr val="accent1">
              <a:lumMod val="40000"/>
              <a:lumOff val="60000"/>
            </a:schemeClr>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3059479" y="3915146"/>
            <a:ext cx="6859221" cy="377527"/>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Feedback Mechanism</a:t>
            </a:r>
            <a:endParaRPr kumimoji="1" lang="zh-CN" altLang="en-US"/>
          </a:p>
        </p:txBody>
      </p:sp>
      <p:sp>
        <p:nvSpPr>
          <p:cNvPr id="17" name="标题 1"/>
          <p:cNvSpPr txBox="1"/>
          <p:nvPr/>
        </p:nvSpPr>
        <p:spPr>
          <a:xfrm>
            <a:off x="271780" y="279022"/>
            <a:ext cx="11066780" cy="432000"/>
          </a:xfrm>
          <a:prstGeom prst="rect">
            <a:avLst/>
          </a:prstGeom>
          <a:noFill/>
          <a:ln>
            <a:noFill/>
          </a:ln>
        </p:spPr>
        <p:txBody>
          <a:bodyPr vert="horz" wrap="square" lIns="0" tIns="0" rIns="0" bIns="0" rtlCol="0" anchor="ctr"/>
          <a:lstStyle/>
          <a:p>
            <a:pPr algn="l"/>
            <a:r>
              <a:rPr kumimoji="1" lang="en-US" altLang="zh-CN" sz="3200">
                <a:ln w="12700">
                  <a:noFill/>
                </a:ln>
                <a:solidFill>
                  <a:srgbClr val="03103B">
                    <a:alpha val="100000"/>
                  </a:srgbClr>
                </a:solidFill>
                <a:latin typeface="poppins-bold"/>
                <a:ea typeface="poppins-bold"/>
                <a:cs typeface="poppins-bold"/>
              </a:rPr>
              <a:t>Optimization</a:t>
            </a:r>
            <a:endParaRPr kumimoji="1" lang="zh-CN" altLang="en-US"/>
          </a:p>
        </p:txBody>
      </p:sp>
      <p:cxnSp>
        <p:nvCxnSpPr>
          <p:cNvPr id="18" name="标题 1"/>
          <p:cNvCxnSpPr/>
          <p:nvPr/>
        </p:nvCxnSpPr>
        <p:spPr>
          <a:xfrm>
            <a:off x="271780" y="855115"/>
            <a:ext cx="10937240" cy="0"/>
          </a:xfrm>
          <a:prstGeom prst="line">
            <a:avLst/>
          </a:prstGeom>
          <a:noFill/>
          <a:ln w="15875" cap="sq">
            <a:solidFill>
              <a:schemeClr val="tx1">
                <a:lumMod val="50000"/>
                <a:lumOff val="50000"/>
              </a:schemeClr>
            </a:solidFill>
            <a:miter/>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6" name="Group 5"/>
          <p:cNvGrpSpPr/>
          <p:nvPr/>
        </p:nvGrpSpPr>
        <p:grpSpPr>
          <a:xfrm>
            <a:off x="9190827" y="208603"/>
            <a:ext cx="2991107" cy="1064494"/>
            <a:chOff x="9190827" y="208603"/>
            <a:chExt cx="2991107" cy="1064494"/>
          </a:xfrm>
        </p:grpSpPr>
        <p:grpSp>
          <p:nvGrpSpPr>
            <p:cNvPr id="7" name="Group 6"/>
            <p:cNvGrpSpPr/>
            <p:nvPr/>
          </p:nvGrpSpPr>
          <p:grpSpPr>
            <a:xfrm>
              <a:off x="10052774" y="934058"/>
              <a:ext cx="1552690" cy="292017"/>
              <a:chOff x="10052774" y="934058"/>
              <a:chExt cx="1552690" cy="292017"/>
            </a:xfrm>
          </p:grpSpPr>
          <p:sp>
            <p:nvSpPr>
              <p:cNvPr id="8"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0" name="Group 9"/>
            <p:cNvGrpSpPr/>
            <p:nvPr/>
          </p:nvGrpSpPr>
          <p:grpSpPr>
            <a:xfrm>
              <a:off x="9190827" y="208603"/>
              <a:ext cx="1552730" cy="291976"/>
              <a:chOff x="9190827" y="208603"/>
              <a:chExt cx="1552730" cy="291976"/>
            </a:xfrm>
          </p:grpSpPr>
          <p:sp>
            <p:nvSpPr>
              <p:cNvPr id="11"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3" name="Group 12"/>
            <p:cNvGrpSpPr/>
            <p:nvPr/>
          </p:nvGrpSpPr>
          <p:grpSpPr>
            <a:xfrm>
              <a:off x="10608730" y="438571"/>
              <a:ext cx="491177" cy="296671"/>
              <a:chOff x="10608730" y="438571"/>
              <a:chExt cx="491177" cy="296671"/>
            </a:xfrm>
          </p:grpSpPr>
          <p:sp>
            <p:nvSpPr>
              <p:cNvPr id="14"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7" name="Group 16"/>
            <p:cNvGrpSpPr/>
            <p:nvPr/>
          </p:nvGrpSpPr>
          <p:grpSpPr>
            <a:xfrm>
              <a:off x="10285216" y="976425"/>
              <a:ext cx="491167" cy="296672"/>
              <a:chOff x="10285216" y="976425"/>
              <a:chExt cx="491167" cy="296672"/>
            </a:xfrm>
          </p:grpSpPr>
          <p:sp>
            <p:nvSpPr>
              <p:cNvPr id="18"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1"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3" name="Group 22"/>
          <p:cNvGrpSpPr/>
          <p:nvPr/>
        </p:nvGrpSpPr>
        <p:grpSpPr>
          <a:xfrm>
            <a:off x="7371609" y="4027943"/>
            <a:ext cx="6172387" cy="2196668"/>
            <a:chOff x="7371609" y="4027943"/>
            <a:chExt cx="6172387" cy="2196668"/>
          </a:xfrm>
        </p:grpSpPr>
        <p:grpSp>
          <p:nvGrpSpPr>
            <p:cNvPr id="24" name="Group 23"/>
            <p:cNvGrpSpPr/>
            <p:nvPr/>
          </p:nvGrpSpPr>
          <p:grpSpPr>
            <a:xfrm>
              <a:off x="9150306" y="5524977"/>
              <a:ext cx="3204099" cy="602601"/>
              <a:chOff x="9150306" y="5524977"/>
              <a:chExt cx="3204099" cy="602601"/>
            </a:xfrm>
          </p:grpSpPr>
          <p:sp>
            <p:nvSpPr>
              <p:cNvPr id="25" name="标题 1"/>
              <p:cNvSpPr txBox="1"/>
              <p:nvPr/>
            </p:nvSpPr>
            <p:spPr>
              <a:xfrm>
                <a:off x="9150306" y="5524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6" name="标题 1"/>
              <p:cNvSpPr txBox="1"/>
              <p:nvPr/>
            </p:nvSpPr>
            <p:spPr>
              <a:xfrm>
                <a:off x="12253669" y="6026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7" name="Group 26"/>
            <p:cNvGrpSpPr/>
            <p:nvPr/>
          </p:nvGrpSpPr>
          <p:grpSpPr>
            <a:xfrm>
              <a:off x="7371609" y="4027943"/>
              <a:ext cx="3204183" cy="602516"/>
              <a:chOff x="7371609" y="4027943"/>
              <a:chExt cx="3204183" cy="602516"/>
            </a:xfrm>
          </p:grpSpPr>
          <p:sp>
            <p:nvSpPr>
              <p:cNvPr id="28" name="标题 1"/>
              <p:cNvSpPr txBox="1"/>
              <p:nvPr/>
            </p:nvSpPr>
            <p:spPr>
              <a:xfrm>
                <a:off x="7371609" y="4027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9" name="标题 1"/>
              <p:cNvSpPr txBox="1"/>
              <p:nvPr/>
            </p:nvSpPr>
            <p:spPr>
              <a:xfrm>
                <a:off x="10474993" y="4529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0" name="Group 29"/>
            <p:cNvGrpSpPr/>
            <p:nvPr/>
          </p:nvGrpSpPr>
          <p:grpSpPr>
            <a:xfrm>
              <a:off x="10297564" y="4502499"/>
              <a:ext cx="1013583" cy="612206"/>
              <a:chOff x="10297564" y="4502499"/>
              <a:chExt cx="1013583" cy="612206"/>
            </a:xfrm>
          </p:grpSpPr>
          <p:sp>
            <p:nvSpPr>
              <p:cNvPr id="31" name="标题 1"/>
              <p:cNvSpPr txBox="1"/>
              <p:nvPr/>
            </p:nvSpPr>
            <p:spPr>
              <a:xfrm>
                <a:off x="10353456" y="4556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2" name="标题 1"/>
              <p:cNvSpPr txBox="1"/>
              <p:nvPr/>
            </p:nvSpPr>
            <p:spPr>
              <a:xfrm>
                <a:off x="10297564" y="5053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3" name="标题 1"/>
              <p:cNvSpPr txBox="1"/>
              <p:nvPr/>
            </p:nvSpPr>
            <p:spPr>
              <a:xfrm>
                <a:off x="11250379" y="4502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4" name="Group 33"/>
            <p:cNvGrpSpPr/>
            <p:nvPr/>
          </p:nvGrpSpPr>
          <p:grpSpPr>
            <a:xfrm>
              <a:off x="9629967" y="5612405"/>
              <a:ext cx="1013562" cy="612206"/>
              <a:chOff x="9629967" y="5612405"/>
              <a:chExt cx="1013562" cy="612206"/>
            </a:xfrm>
          </p:grpSpPr>
          <p:sp>
            <p:nvSpPr>
              <p:cNvPr id="35" name="标题 1"/>
              <p:cNvSpPr txBox="1"/>
              <p:nvPr/>
            </p:nvSpPr>
            <p:spPr>
              <a:xfrm>
                <a:off x="9686592" y="5666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6" name="标题 1"/>
              <p:cNvSpPr txBox="1"/>
              <p:nvPr/>
            </p:nvSpPr>
            <p:spPr>
              <a:xfrm>
                <a:off x="10582761" y="6163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7" name="标题 1"/>
              <p:cNvSpPr txBox="1"/>
              <p:nvPr/>
            </p:nvSpPr>
            <p:spPr>
              <a:xfrm>
                <a:off x="9629967" y="5612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38" name="标题 1"/>
            <p:cNvSpPr txBox="1"/>
            <p:nvPr/>
          </p:nvSpPr>
          <p:spPr>
            <a:xfrm>
              <a:off x="8775231" y="5030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13472619" y="5337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1141694" y="3665632"/>
            <a:ext cx="4415547" cy="1649652"/>
          </a:xfrm>
          <a:prstGeom prst="rect">
            <a:avLst/>
          </a:prstGeom>
          <a:noFill/>
          <a:ln cap="sq">
            <a:noFill/>
          </a:ln>
        </p:spPr>
        <p:txBody>
          <a:bodyPr vert="horz" wrap="square" lIns="0" tIns="0" rIns="0" bIns="0" rtlCol="0" anchor="t"/>
          <a:lstStyle/>
          <a:p>
            <a:pPr algn="l"/>
            <a:r>
              <a:rPr kumimoji="1" lang="en-US" altLang="zh-CN" sz="2800">
                <a:ln w="12700">
                  <a:noFill/>
                </a:ln>
                <a:solidFill>
                  <a:srgbClr val="FFFFFF">
                    <a:alpha val="100000"/>
                  </a:srgbClr>
                </a:solidFill>
                <a:latin typeface="poppins-bold"/>
                <a:ea typeface="poppins-bold"/>
                <a:cs typeface="poppins-bold"/>
              </a:rPr>
              <a:t>Tracking Sensitivity Label Usage</a:t>
            </a:r>
            <a:endParaRPr kumimoji="1" lang="zh-CN" altLang="en-US"/>
          </a:p>
        </p:txBody>
      </p:sp>
      <p:sp>
        <p:nvSpPr>
          <p:cNvPr id="41" name="标题 1"/>
          <p:cNvSpPr txBox="1"/>
          <p:nvPr/>
        </p:nvSpPr>
        <p:spPr>
          <a:xfrm>
            <a:off x="1141694" y="1856240"/>
            <a:ext cx="1478383" cy="1336128"/>
          </a:xfrm>
          <a:prstGeom prst="rect">
            <a:avLst/>
          </a:prstGeom>
          <a:noFill/>
          <a:ln cap="sq">
            <a:noFill/>
          </a:ln>
        </p:spPr>
        <p:txBody>
          <a:bodyPr vert="horz" wrap="square" lIns="0" tIns="0" rIns="0" bIns="0" rtlCol="0" anchor="b"/>
          <a:lstStyle/>
          <a:p>
            <a:pPr algn="l"/>
            <a:r>
              <a:rPr kumimoji="1" lang="en-US" altLang="zh-CN" sz="7178">
                <a:ln w="12700">
                  <a:noFill/>
                </a:ln>
                <a:solidFill>
                  <a:srgbClr val="94ACFA">
                    <a:alpha val="100000"/>
                  </a:srgbClr>
                </a:solidFill>
                <a:latin typeface="poppins-bold"/>
                <a:ea typeface="poppins-bold"/>
                <a:cs typeface="poppins-bold"/>
              </a:rPr>
              <a:t> 05</a:t>
            </a:r>
            <a:endParaRPr kumimoji="1" lang="zh-CN" altLang="en-US"/>
          </a:p>
        </p:txBody>
      </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0" y="965200"/>
            <a:ext cx="1656000" cy="792000"/>
          </a:xfrm>
          <a:prstGeom prst="rect">
            <a:avLst/>
          </a:prstGeom>
          <a:solidFill>
            <a:schemeClr val="accent1"/>
          </a:solidFill>
          <a:ln w="9525" cap="sq">
            <a:noFill/>
            <a:miter/>
          </a:ln>
        </p:spPr>
        <p:txBody>
          <a:bodyPr vert="horz" wrap="square" lIns="91440" tIns="45720" rIns="91440" bIns="45720" rtlCol="0" anchor="ctr"/>
          <a:lstStyle/>
          <a:p>
            <a:pPr algn="ctr"/>
            <a:endParaRPr kumimoji="1" lang="zh-CN" altLang="en-US"/>
          </a:p>
        </p:txBody>
      </p:sp>
      <p:cxnSp>
        <p:nvCxnSpPr>
          <p:cNvPr id="4" name="标题 1"/>
          <p:cNvCxnSpPr/>
          <p:nvPr/>
        </p:nvCxnSpPr>
        <p:spPr>
          <a:xfrm>
            <a:off x="1811252" y="1796120"/>
            <a:ext cx="10817225" cy="0"/>
          </a:xfrm>
          <a:prstGeom prst="line">
            <a:avLst/>
          </a:prstGeom>
          <a:noFill/>
          <a:ln w="12700" cap="sq">
            <a:solidFill>
              <a:srgbClr val="7F7F7F">
                <a:alpha val="100000"/>
              </a:srgbClr>
            </a:solidFill>
            <a:miter/>
          </a:ln>
        </p:spPr>
      </p:cxnSp>
      <p:sp>
        <p:nvSpPr>
          <p:cNvPr id="5" name="标题 1"/>
          <p:cNvSpPr txBox="1"/>
          <p:nvPr/>
        </p:nvSpPr>
        <p:spPr>
          <a:xfrm>
            <a:off x="1811252" y="808072"/>
            <a:ext cx="6828648" cy="900000"/>
          </a:xfrm>
          <a:prstGeom prst="rect">
            <a:avLst/>
          </a:prstGeom>
          <a:noFill/>
          <a:ln>
            <a:noFill/>
          </a:ln>
        </p:spPr>
        <p:txBody>
          <a:bodyPr vert="horz" wrap="square" lIns="0" tIns="0" rIns="0" bIns="0" rtlCol="0" anchor="b"/>
          <a:lstStyle/>
          <a:p>
            <a:pPr algn="l"/>
            <a:r>
              <a:rPr kumimoji="1" lang="en-US" altLang="zh-CN" sz="4800">
                <a:ln w="12700">
                  <a:noFill/>
                </a:ln>
                <a:solidFill>
                  <a:srgbClr val="03103B">
                    <a:alpha val="100000"/>
                  </a:srgbClr>
                </a:solidFill>
                <a:latin typeface="poppins-bold"/>
                <a:ea typeface="poppins-bold"/>
                <a:cs typeface="poppins-bold"/>
              </a:rPr>
              <a:t>C</a:t>
            </a:r>
            <a:r>
              <a:rPr kumimoji="1" lang="en-US" altLang="zh-CN" sz="4800">
                <a:ln w="12700">
                  <a:noFill/>
                </a:ln>
                <a:solidFill>
                  <a:srgbClr val="262626">
                    <a:alpha val="100000"/>
                  </a:srgbClr>
                </a:solidFill>
                <a:latin typeface="poppins-bold"/>
                <a:ea typeface="poppins-bold"/>
                <a:cs typeface="poppins-bold"/>
              </a:rPr>
              <a:t>ontents</a:t>
            </a:r>
            <a:endParaRPr kumimoji="1" lang="zh-CN" altLang="en-US"/>
          </a:p>
        </p:txBody>
      </p:sp>
      <p:sp>
        <p:nvSpPr>
          <p:cNvPr id="6" name="标题 1"/>
          <p:cNvSpPr txBox="1"/>
          <p:nvPr/>
        </p:nvSpPr>
        <p:spPr>
          <a:xfrm>
            <a:off x="2243052" y="4846672"/>
            <a:ext cx="3894948" cy="900000"/>
          </a:xfrm>
          <a:prstGeom prst="rect">
            <a:avLst/>
          </a:prstGeom>
          <a:noFill/>
          <a:ln>
            <a:noFill/>
          </a:ln>
        </p:spPr>
        <p:txBody>
          <a:bodyPr vert="horz" wrap="square" lIns="0" tIns="0" rIns="0" bIns="0" rtlCol="0" anchor="t"/>
          <a:lstStyle/>
          <a:p>
            <a:pPr algn="l"/>
            <a:r>
              <a:rPr kumimoji="1" lang="en-US" altLang="zh-CN" sz="2200">
                <a:ln w="12700">
                  <a:noFill/>
                </a:ln>
                <a:solidFill>
                  <a:srgbClr val="262626">
                    <a:alpha val="100000"/>
                  </a:srgbClr>
                </a:solidFill>
                <a:latin typeface="Poppins"/>
                <a:ea typeface="Poppins"/>
                <a:cs typeface="Poppins"/>
              </a:rPr>
              <a:t>Tracking Sensitivity Label Usage</a:t>
            </a:r>
            <a:endParaRPr kumimoji="1" lang="zh-CN" altLang="en-US"/>
          </a:p>
        </p:txBody>
      </p:sp>
      <p:sp>
        <p:nvSpPr>
          <p:cNvPr id="7" name="标题 1"/>
          <p:cNvSpPr txBox="1"/>
          <p:nvPr/>
        </p:nvSpPr>
        <p:spPr>
          <a:xfrm>
            <a:off x="1811252" y="4846672"/>
            <a:ext cx="491348" cy="569800"/>
          </a:xfrm>
          <a:prstGeom prst="rect">
            <a:avLst/>
          </a:prstGeom>
          <a:noFill/>
          <a:ln>
            <a:noFill/>
          </a:ln>
        </p:spPr>
        <p:txBody>
          <a:bodyPr vert="horz" wrap="square" lIns="0" tIns="0" rIns="0" bIns="0" rtlCol="0" anchor="t"/>
          <a:lstStyle/>
          <a:p>
            <a:pPr algn="l"/>
            <a:r>
              <a:rPr kumimoji="1" lang="en-US" altLang="zh-CN" sz="2200">
                <a:ln w="12700">
                  <a:noFill/>
                </a:ln>
                <a:solidFill>
                  <a:srgbClr val="03103B">
                    <a:alpha val="100000"/>
                  </a:srgbClr>
                </a:solidFill>
                <a:latin typeface="poppins-bold"/>
                <a:ea typeface="poppins-bold"/>
                <a:cs typeface="poppins-bold"/>
              </a:rPr>
              <a:t>5.</a:t>
            </a:r>
            <a:endParaRPr kumimoji="1" lang="zh-CN" altLang="en-US"/>
          </a:p>
        </p:txBody>
      </p:sp>
      <p:sp>
        <p:nvSpPr>
          <p:cNvPr id="8" name="标题 1"/>
          <p:cNvSpPr txBox="1"/>
          <p:nvPr/>
        </p:nvSpPr>
        <p:spPr>
          <a:xfrm>
            <a:off x="2243052" y="3608422"/>
            <a:ext cx="3894948" cy="900000"/>
          </a:xfrm>
          <a:prstGeom prst="rect">
            <a:avLst/>
          </a:prstGeom>
          <a:noFill/>
          <a:ln>
            <a:noFill/>
          </a:ln>
        </p:spPr>
        <p:txBody>
          <a:bodyPr vert="horz" wrap="square" lIns="0" tIns="0" rIns="0" bIns="0" rtlCol="0" anchor="t"/>
          <a:lstStyle/>
          <a:p>
            <a:pPr algn="l"/>
            <a:r>
              <a:rPr kumimoji="1" lang="en-US" altLang="zh-CN" sz="2200">
                <a:ln w="12700">
                  <a:noFill/>
                </a:ln>
                <a:solidFill>
                  <a:srgbClr val="262626">
                    <a:alpha val="100000"/>
                  </a:srgbClr>
                </a:solidFill>
                <a:latin typeface="Poppins"/>
                <a:ea typeface="Poppins"/>
                <a:cs typeface="Poppins"/>
              </a:rPr>
              <a:t>Configuring Encryption through Sensitivity Labels</a:t>
            </a:r>
            <a:endParaRPr kumimoji="1" lang="zh-CN" altLang="en-US"/>
          </a:p>
        </p:txBody>
      </p:sp>
      <p:sp>
        <p:nvSpPr>
          <p:cNvPr id="9" name="标题 1"/>
          <p:cNvSpPr txBox="1"/>
          <p:nvPr/>
        </p:nvSpPr>
        <p:spPr>
          <a:xfrm>
            <a:off x="1811252" y="3608422"/>
            <a:ext cx="491348" cy="569800"/>
          </a:xfrm>
          <a:prstGeom prst="rect">
            <a:avLst/>
          </a:prstGeom>
          <a:noFill/>
          <a:ln>
            <a:noFill/>
          </a:ln>
        </p:spPr>
        <p:txBody>
          <a:bodyPr vert="horz" wrap="square" lIns="0" tIns="0" rIns="0" bIns="0" rtlCol="0" anchor="t"/>
          <a:lstStyle/>
          <a:p>
            <a:pPr algn="l"/>
            <a:r>
              <a:rPr kumimoji="1" lang="en-US" altLang="zh-CN" sz="2200">
                <a:ln w="12700">
                  <a:noFill/>
                </a:ln>
                <a:solidFill>
                  <a:srgbClr val="03103B">
                    <a:alpha val="100000"/>
                  </a:srgbClr>
                </a:solidFill>
                <a:latin typeface="poppins-bold"/>
                <a:ea typeface="poppins-bold"/>
                <a:cs typeface="poppins-bold"/>
              </a:rPr>
              <a:t>3.</a:t>
            </a:r>
            <a:endParaRPr kumimoji="1" lang="zh-CN" altLang="en-US"/>
          </a:p>
        </p:txBody>
      </p:sp>
      <p:sp>
        <p:nvSpPr>
          <p:cNvPr id="10" name="标题 1"/>
          <p:cNvSpPr txBox="1"/>
          <p:nvPr/>
        </p:nvSpPr>
        <p:spPr>
          <a:xfrm>
            <a:off x="7640552" y="3608422"/>
            <a:ext cx="3894948" cy="900000"/>
          </a:xfrm>
          <a:prstGeom prst="rect">
            <a:avLst/>
          </a:prstGeom>
          <a:noFill/>
          <a:ln>
            <a:noFill/>
          </a:ln>
        </p:spPr>
        <p:txBody>
          <a:bodyPr vert="horz" wrap="square" lIns="0" tIns="0" rIns="0" bIns="0" rtlCol="0" anchor="t"/>
          <a:lstStyle/>
          <a:p>
            <a:pPr algn="l"/>
            <a:r>
              <a:rPr kumimoji="1" lang="en-US" altLang="zh-CN" sz="2200">
                <a:ln w="12700">
                  <a:noFill/>
                </a:ln>
                <a:solidFill>
                  <a:srgbClr val="262626">
                    <a:alpha val="100000"/>
                  </a:srgbClr>
                </a:solidFill>
                <a:latin typeface="Poppins"/>
                <a:ea typeface="Poppins"/>
                <a:cs typeface="Poppins"/>
              </a:rPr>
              <a:t>Auto-Labeling Policies</a:t>
            </a:r>
            <a:endParaRPr kumimoji="1" lang="zh-CN" altLang="en-US"/>
          </a:p>
        </p:txBody>
      </p:sp>
      <p:sp>
        <p:nvSpPr>
          <p:cNvPr id="11" name="标题 1"/>
          <p:cNvSpPr txBox="1"/>
          <p:nvPr/>
        </p:nvSpPr>
        <p:spPr>
          <a:xfrm>
            <a:off x="7208752" y="3608422"/>
            <a:ext cx="491348" cy="569800"/>
          </a:xfrm>
          <a:prstGeom prst="rect">
            <a:avLst/>
          </a:prstGeom>
          <a:noFill/>
          <a:ln>
            <a:noFill/>
          </a:ln>
        </p:spPr>
        <p:txBody>
          <a:bodyPr vert="horz" wrap="square" lIns="0" tIns="0" rIns="0" bIns="0" rtlCol="0" anchor="t"/>
          <a:lstStyle/>
          <a:p>
            <a:pPr algn="l"/>
            <a:r>
              <a:rPr kumimoji="1" lang="en-US" altLang="zh-CN" sz="2200">
                <a:ln w="12700">
                  <a:noFill/>
                </a:ln>
                <a:solidFill>
                  <a:srgbClr val="03103B">
                    <a:alpha val="100000"/>
                  </a:srgbClr>
                </a:solidFill>
                <a:latin typeface="poppins-bold"/>
                <a:ea typeface="poppins-bold"/>
                <a:cs typeface="poppins-bold"/>
              </a:rPr>
              <a:t>4.</a:t>
            </a:r>
            <a:endParaRPr kumimoji="1" lang="zh-CN" altLang="en-US"/>
          </a:p>
        </p:txBody>
      </p:sp>
      <p:sp>
        <p:nvSpPr>
          <p:cNvPr id="12" name="标题 1"/>
          <p:cNvSpPr txBox="1"/>
          <p:nvPr/>
        </p:nvSpPr>
        <p:spPr>
          <a:xfrm>
            <a:off x="2243052" y="2370172"/>
            <a:ext cx="3894948" cy="900000"/>
          </a:xfrm>
          <a:prstGeom prst="rect">
            <a:avLst/>
          </a:prstGeom>
          <a:noFill/>
          <a:ln>
            <a:noFill/>
          </a:ln>
        </p:spPr>
        <p:txBody>
          <a:bodyPr vert="horz" wrap="square" lIns="0" tIns="0" rIns="0" bIns="0" rtlCol="0" anchor="t"/>
          <a:lstStyle/>
          <a:p>
            <a:pPr algn="l"/>
            <a:r>
              <a:rPr kumimoji="1" lang="en-US" altLang="zh-CN" sz="2200">
                <a:ln w="12700">
                  <a:noFill/>
                </a:ln>
                <a:solidFill>
                  <a:srgbClr val="262626">
                    <a:alpha val="100000"/>
                  </a:srgbClr>
                </a:solidFill>
                <a:latin typeface="Poppins"/>
                <a:ea typeface="Poppins"/>
                <a:cs typeface="Poppins"/>
              </a:rPr>
              <a:t>Creating &amp; Configuring Sensitivity Labels</a:t>
            </a:r>
            <a:endParaRPr kumimoji="1" lang="zh-CN" altLang="en-US"/>
          </a:p>
        </p:txBody>
      </p:sp>
      <p:sp>
        <p:nvSpPr>
          <p:cNvPr id="13" name="标题 1"/>
          <p:cNvSpPr txBox="1"/>
          <p:nvPr/>
        </p:nvSpPr>
        <p:spPr>
          <a:xfrm>
            <a:off x="1811252" y="2370172"/>
            <a:ext cx="491348" cy="569800"/>
          </a:xfrm>
          <a:prstGeom prst="rect">
            <a:avLst/>
          </a:prstGeom>
          <a:noFill/>
          <a:ln>
            <a:noFill/>
          </a:ln>
        </p:spPr>
        <p:txBody>
          <a:bodyPr vert="horz" wrap="square" lIns="0" tIns="0" rIns="0" bIns="0" rtlCol="0" anchor="t"/>
          <a:lstStyle/>
          <a:p>
            <a:pPr algn="l"/>
            <a:r>
              <a:rPr kumimoji="1" lang="en-US" altLang="zh-CN" sz="2200">
                <a:ln w="12700">
                  <a:noFill/>
                </a:ln>
                <a:solidFill>
                  <a:srgbClr val="03103B">
                    <a:alpha val="100000"/>
                  </a:srgbClr>
                </a:solidFill>
                <a:latin typeface="poppins-bold"/>
                <a:ea typeface="poppins-bold"/>
                <a:cs typeface="poppins-bold"/>
              </a:rPr>
              <a:t>1.</a:t>
            </a:r>
            <a:endParaRPr kumimoji="1" lang="zh-CN" altLang="en-US"/>
          </a:p>
        </p:txBody>
      </p:sp>
      <p:sp>
        <p:nvSpPr>
          <p:cNvPr id="14" name="标题 1"/>
          <p:cNvSpPr txBox="1"/>
          <p:nvPr/>
        </p:nvSpPr>
        <p:spPr>
          <a:xfrm>
            <a:off x="7640552" y="2370172"/>
            <a:ext cx="3894948" cy="900000"/>
          </a:xfrm>
          <a:prstGeom prst="rect">
            <a:avLst/>
          </a:prstGeom>
          <a:noFill/>
          <a:ln>
            <a:noFill/>
          </a:ln>
        </p:spPr>
        <p:txBody>
          <a:bodyPr vert="horz" wrap="square" lIns="0" tIns="0" rIns="0" bIns="0" rtlCol="0" anchor="t"/>
          <a:lstStyle/>
          <a:p>
            <a:pPr algn="l"/>
            <a:r>
              <a:rPr kumimoji="1" lang="en-US" altLang="zh-CN" sz="2200">
                <a:ln w="12700">
                  <a:noFill/>
                </a:ln>
                <a:solidFill>
                  <a:srgbClr val="262626">
                    <a:alpha val="100000"/>
                  </a:srgbClr>
                </a:solidFill>
                <a:latin typeface="Poppins"/>
                <a:ea typeface="Poppins"/>
                <a:cs typeface="Poppins"/>
              </a:rPr>
              <a:t>Label Policies and Publishing</a:t>
            </a:r>
            <a:endParaRPr kumimoji="1" lang="zh-CN" altLang="en-US"/>
          </a:p>
        </p:txBody>
      </p:sp>
      <p:sp>
        <p:nvSpPr>
          <p:cNvPr id="15" name="标题 1"/>
          <p:cNvSpPr txBox="1"/>
          <p:nvPr/>
        </p:nvSpPr>
        <p:spPr>
          <a:xfrm>
            <a:off x="7208752" y="2370172"/>
            <a:ext cx="491348" cy="569800"/>
          </a:xfrm>
          <a:prstGeom prst="rect">
            <a:avLst/>
          </a:prstGeom>
          <a:noFill/>
          <a:ln>
            <a:noFill/>
          </a:ln>
        </p:spPr>
        <p:txBody>
          <a:bodyPr vert="horz" wrap="square" lIns="0" tIns="0" rIns="0" bIns="0" rtlCol="0" anchor="t"/>
          <a:lstStyle/>
          <a:p>
            <a:pPr algn="l"/>
            <a:r>
              <a:rPr kumimoji="1" lang="en-US" altLang="zh-CN" sz="2200">
                <a:ln w="12700">
                  <a:noFill/>
                </a:ln>
                <a:solidFill>
                  <a:srgbClr val="03103B">
                    <a:alpha val="100000"/>
                  </a:srgbClr>
                </a:solidFill>
                <a:latin typeface="poppins-bold"/>
                <a:ea typeface="poppins-bold"/>
                <a:cs typeface="poppins-bold"/>
              </a:rPr>
              <a:t>2.</a:t>
            </a:r>
            <a:endParaRPr kumimoji="1"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7177042" y="2130565"/>
            <a:ext cx="4113258" cy="307777"/>
          </a:xfrm>
          <a:prstGeom prst="rect">
            <a:avLst/>
          </a:prstGeom>
          <a:noFill/>
          <a:ln>
            <a:noFill/>
          </a:ln>
        </p:spPr>
        <p:txBody>
          <a:bodyPr vert="horz" wrap="square" lIns="0" tIns="0" rIns="0" bIns="0" rtlCol="0" anchor="b"/>
          <a:lstStyle/>
          <a:p>
            <a:pPr algn="l"/>
            <a:r>
              <a:rPr kumimoji="1" lang="en-US" altLang="zh-CN" sz="1600">
                <a:ln w="12700">
                  <a:noFill/>
                </a:ln>
                <a:solidFill>
                  <a:srgbClr val="000000">
                    <a:alpha val="100000"/>
                  </a:srgbClr>
                </a:solidFill>
                <a:latin typeface="poppins-bold"/>
                <a:ea typeface="poppins-bold"/>
                <a:cs typeface="poppins-bold"/>
              </a:rPr>
              <a:t>Usage Reports</a:t>
            </a:r>
            <a:endParaRPr kumimoji="1" lang="zh-CN" altLang="en-US"/>
          </a:p>
        </p:txBody>
      </p:sp>
      <p:sp>
        <p:nvSpPr>
          <p:cNvPr id="4" name="标题 1"/>
          <p:cNvSpPr txBox="1"/>
          <p:nvPr/>
        </p:nvSpPr>
        <p:spPr>
          <a:xfrm>
            <a:off x="7167517" y="2498384"/>
            <a:ext cx="4125290" cy="1381404"/>
          </a:xfrm>
          <a:prstGeom prst="rect">
            <a:avLst/>
          </a:prstGeom>
          <a:noFill/>
          <a:ln>
            <a:noFill/>
          </a:ln>
        </p:spPr>
        <p:txBody>
          <a:bodyPr vert="horz" wrap="square" lIns="0" tIns="0" rIns="0" bIns="0" rtlCol="0" anchor="t"/>
          <a:lstStyle/>
          <a:p>
            <a:pPr algn="l"/>
            <a:r>
              <a:rPr kumimoji="1" lang="en-US" altLang="zh-CN" sz="1600" dirty="0">
                <a:ln w="12700">
                  <a:noFill/>
                </a:ln>
                <a:solidFill>
                  <a:srgbClr val="000000">
                    <a:alpha val="100000"/>
                  </a:srgbClr>
                </a:solidFill>
                <a:latin typeface="Poppins"/>
                <a:ea typeface="Poppins"/>
                <a:cs typeface="Poppins"/>
              </a:rPr>
              <a:t>Generate reports to monitor how and where sensitivity labels are being used across the organization.</a:t>
            </a:r>
            <a:endParaRPr kumimoji="1" lang="zh-CN" altLang="en-US" dirty="0"/>
          </a:p>
        </p:txBody>
      </p:sp>
      <p:sp>
        <p:nvSpPr>
          <p:cNvPr id="5" name="标题 1"/>
          <p:cNvSpPr txBox="1"/>
          <p:nvPr/>
        </p:nvSpPr>
        <p:spPr>
          <a:xfrm>
            <a:off x="6958176" y="2258232"/>
            <a:ext cx="109075" cy="109075"/>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7177042" y="4034357"/>
            <a:ext cx="4113258" cy="307777"/>
          </a:xfrm>
          <a:prstGeom prst="rect">
            <a:avLst/>
          </a:prstGeom>
          <a:noFill/>
          <a:ln>
            <a:noFill/>
          </a:ln>
        </p:spPr>
        <p:txBody>
          <a:bodyPr vert="horz" wrap="square" lIns="0" tIns="0" rIns="0" bIns="0" rtlCol="0" anchor="b"/>
          <a:lstStyle/>
          <a:p>
            <a:pPr algn="l"/>
            <a:r>
              <a:rPr kumimoji="1" lang="en-US" altLang="zh-CN" sz="1600">
                <a:ln w="12700">
                  <a:noFill/>
                </a:ln>
                <a:solidFill>
                  <a:srgbClr val="000000">
                    <a:alpha val="100000"/>
                  </a:srgbClr>
                </a:solidFill>
                <a:latin typeface="poppins-bold"/>
                <a:ea typeface="poppins-bold"/>
                <a:cs typeface="poppins-bold"/>
              </a:rPr>
              <a:t>Anomaly Detection</a:t>
            </a:r>
            <a:endParaRPr kumimoji="1" lang="zh-CN" altLang="en-US"/>
          </a:p>
        </p:txBody>
      </p:sp>
      <p:sp>
        <p:nvSpPr>
          <p:cNvPr id="7" name="标题 1"/>
          <p:cNvSpPr txBox="1"/>
          <p:nvPr/>
        </p:nvSpPr>
        <p:spPr>
          <a:xfrm>
            <a:off x="7167517" y="4402176"/>
            <a:ext cx="4125290" cy="1381404"/>
          </a:xfrm>
          <a:prstGeom prst="rect">
            <a:avLst/>
          </a:prstGeom>
          <a:noFill/>
          <a:ln>
            <a:noFill/>
          </a:ln>
        </p:spPr>
        <p:txBody>
          <a:bodyPr vert="horz" wrap="square" lIns="0" tIns="0" rIns="0" bIns="0" rtlCol="0" anchor="t"/>
          <a:lstStyle/>
          <a:p>
            <a:pPr algn="l"/>
            <a:r>
              <a:rPr kumimoji="1" lang="en-US" altLang="zh-CN" sz="1600" dirty="0">
                <a:ln w="12700">
                  <a:noFill/>
                </a:ln>
                <a:solidFill>
                  <a:srgbClr val="000000">
                    <a:alpha val="100000"/>
                  </a:srgbClr>
                </a:solidFill>
                <a:latin typeface="Poppins"/>
                <a:ea typeface="Poppins"/>
                <a:cs typeface="Poppins"/>
              </a:rPr>
              <a:t>Tools to detect anomalies in sensitivity label application can identify potential security threats.</a:t>
            </a:r>
            <a:endParaRPr kumimoji="1" lang="zh-CN" altLang="en-US" dirty="0"/>
          </a:p>
        </p:txBody>
      </p:sp>
      <p:sp>
        <p:nvSpPr>
          <p:cNvPr id="8" name="标题 1"/>
          <p:cNvSpPr txBox="1"/>
          <p:nvPr/>
        </p:nvSpPr>
        <p:spPr>
          <a:xfrm>
            <a:off x="6958176" y="4145690"/>
            <a:ext cx="109075" cy="109075"/>
          </a:xfrm>
          <a:prstGeom prst="rect">
            <a:avLst/>
          </a:prstGeom>
          <a:solidFill>
            <a:schemeClr val="tx1">
              <a:lumMod val="65000"/>
              <a:lumOff val="35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1425575" y="2159000"/>
            <a:ext cx="4191000" cy="2590800"/>
          </a:xfrm>
          <a:prstGeom prst="rect">
            <a:avLst/>
          </a:prstGeom>
          <a:blipFill>
            <a:blip r:embed="rId2"/>
            <a:srcRect/>
            <a:stretch>
              <a:fillRect/>
            </a:stretch>
          </a:blipFill>
          <a:ln w="9525"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271780" y="279022"/>
            <a:ext cx="11066780" cy="432000"/>
          </a:xfrm>
          <a:prstGeom prst="rect">
            <a:avLst/>
          </a:prstGeom>
          <a:noFill/>
          <a:ln>
            <a:noFill/>
          </a:ln>
        </p:spPr>
        <p:txBody>
          <a:bodyPr vert="horz" wrap="square" lIns="0" tIns="0" rIns="0" bIns="0" rtlCol="0" anchor="ctr"/>
          <a:lstStyle/>
          <a:p>
            <a:pPr algn="l"/>
            <a:r>
              <a:rPr kumimoji="1" lang="en-US" altLang="zh-CN" sz="3200">
                <a:ln w="12700">
                  <a:noFill/>
                </a:ln>
                <a:solidFill>
                  <a:srgbClr val="03103B">
                    <a:alpha val="100000"/>
                  </a:srgbClr>
                </a:solidFill>
                <a:latin typeface="poppins-bold"/>
                <a:ea typeface="poppins-bold"/>
                <a:cs typeface="poppins-bold"/>
              </a:rPr>
              <a:t>Monitoring</a:t>
            </a:r>
            <a:endParaRPr kumimoji="1" lang="zh-CN" altLang="en-US"/>
          </a:p>
        </p:txBody>
      </p:sp>
      <p:cxnSp>
        <p:nvCxnSpPr>
          <p:cNvPr id="11" name="标题 1"/>
          <p:cNvCxnSpPr/>
          <p:nvPr/>
        </p:nvCxnSpPr>
        <p:spPr>
          <a:xfrm>
            <a:off x="271780" y="855115"/>
            <a:ext cx="10937240" cy="0"/>
          </a:xfrm>
          <a:prstGeom prst="line">
            <a:avLst/>
          </a:prstGeom>
          <a:noFill/>
          <a:ln w="15875" cap="sq">
            <a:solidFill>
              <a:schemeClr val="tx1">
                <a:lumMod val="50000"/>
                <a:lumOff val="50000"/>
              </a:schemeClr>
            </a:solidFill>
            <a:miter/>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0" y="5988601"/>
            <a:ext cx="12192000" cy="710536"/>
          </a:xfrm>
          <a:custGeom>
            <a:avLst/>
            <a:gdLst>
              <a:gd name="connsiteX0" fmla="*/ 0 w 12192000"/>
              <a:gd name="connsiteY0" fmla="*/ 0 h 2548005"/>
              <a:gd name="connsiteX1" fmla="*/ 168614 w 12192000"/>
              <a:gd name="connsiteY1" fmla="*/ 119903 h 2548005"/>
              <a:gd name="connsiteX2" fmla="*/ 6096001 w 12192000"/>
              <a:gd name="connsiteY2" fmla="*/ 1930469 h 2548005"/>
              <a:gd name="connsiteX3" fmla="*/ 12023389 w 12192000"/>
              <a:gd name="connsiteY3" fmla="*/ 119903 h 2548005"/>
              <a:gd name="connsiteX4" fmla="*/ 12192000 w 12192000"/>
              <a:gd name="connsiteY4" fmla="*/ 1 h 2548005"/>
              <a:gd name="connsiteX5" fmla="*/ 12192000 w 12192000"/>
              <a:gd name="connsiteY5" fmla="*/ 2548005 h 2548005"/>
              <a:gd name="connsiteX6" fmla="*/ 0 w 12192000"/>
              <a:gd name="connsiteY6" fmla="*/ 2548005 h 2548005"/>
            </a:gdLst>
            <a:ahLst/>
            <a:cxnLst/>
            <a:rect l="l" t="t" r="r" b="b"/>
            <a:pathLst>
              <a:path w="12192000" h="2548005">
                <a:moveTo>
                  <a:pt x="0" y="0"/>
                </a:moveTo>
                <a:lnTo>
                  <a:pt x="168614" y="119903"/>
                </a:lnTo>
                <a:cubicBezTo>
                  <a:pt x="1860621" y="1263000"/>
                  <a:pt x="3900363" y="1930469"/>
                  <a:pt x="6096001" y="1930469"/>
                </a:cubicBezTo>
                <a:cubicBezTo>
                  <a:pt x="8291639" y="1930469"/>
                  <a:pt x="10331382" y="1263000"/>
                  <a:pt x="12023389" y="119903"/>
                </a:cubicBezTo>
                <a:lnTo>
                  <a:pt x="12192000" y="1"/>
                </a:lnTo>
                <a:lnTo>
                  <a:pt x="12192000" y="2548005"/>
                </a:lnTo>
                <a:lnTo>
                  <a:pt x="0" y="2548005"/>
                </a:lnTo>
                <a:close/>
              </a:path>
            </a:pathLst>
          </a:custGeom>
          <a:solidFill>
            <a:schemeClr val="accent1">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0" y="6149231"/>
            <a:ext cx="12192000" cy="710537"/>
          </a:xfrm>
          <a:custGeom>
            <a:avLst/>
            <a:gdLst>
              <a:gd name="connsiteX0" fmla="*/ 0 w 12192000"/>
              <a:gd name="connsiteY0" fmla="*/ 0 h 2548005"/>
              <a:gd name="connsiteX1" fmla="*/ 168614 w 12192000"/>
              <a:gd name="connsiteY1" fmla="*/ 119903 h 2548005"/>
              <a:gd name="connsiteX2" fmla="*/ 6096001 w 12192000"/>
              <a:gd name="connsiteY2" fmla="*/ 1930469 h 2548005"/>
              <a:gd name="connsiteX3" fmla="*/ 12023389 w 12192000"/>
              <a:gd name="connsiteY3" fmla="*/ 119903 h 2548005"/>
              <a:gd name="connsiteX4" fmla="*/ 12192000 w 12192000"/>
              <a:gd name="connsiteY4" fmla="*/ 1 h 2548005"/>
              <a:gd name="connsiteX5" fmla="*/ 12192000 w 12192000"/>
              <a:gd name="connsiteY5" fmla="*/ 2548005 h 2548005"/>
              <a:gd name="connsiteX6" fmla="*/ 0 w 12192000"/>
              <a:gd name="connsiteY6" fmla="*/ 2548005 h 2548005"/>
            </a:gdLst>
            <a:ahLst/>
            <a:cxnLst/>
            <a:rect l="l" t="t" r="r" b="b"/>
            <a:pathLst>
              <a:path w="12192000" h="2548005">
                <a:moveTo>
                  <a:pt x="0" y="0"/>
                </a:moveTo>
                <a:lnTo>
                  <a:pt x="168614" y="119903"/>
                </a:lnTo>
                <a:cubicBezTo>
                  <a:pt x="1860621" y="1263000"/>
                  <a:pt x="3900363" y="1930469"/>
                  <a:pt x="6096001" y="1930469"/>
                </a:cubicBezTo>
                <a:cubicBezTo>
                  <a:pt x="8291639" y="1930469"/>
                  <a:pt x="10331382" y="1263000"/>
                  <a:pt x="12023389" y="119903"/>
                </a:cubicBezTo>
                <a:lnTo>
                  <a:pt x="12192000" y="1"/>
                </a:lnTo>
                <a:lnTo>
                  <a:pt x="12192000" y="2548005"/>
                </a:lnTo>
                <a:lnTo>
                  <a:pt x="0" y="2548005"/>
                </a:lnTo>
                <a:close/>
              </a:path>
            </a:pathLst>
          </a:custGeom>
          <a:gradFill>
            <a:gsLst>
              <a:gs pos="0">
                <a:schemeClr val="accent1">
                  <a:lumMod val="60000"/>
                  <a:lumOff val="40000"/>
                </a:schemeClr>
              </a:gs>
              <a:gs pos="53000">
                <a:schemeClr val="accent1">
                  <a:lumMod val="80000"/>
                  <a:lumOff val="20000"/>
                </a:schemeClr>
              </a:gs>
              <a:gs pos="100000">
                <a:schemeClr val="accent1">
                  <a:lumMod val="90000"/>
                  <a:lumOff val="10000"/>
                </a:schemeClr>
              </a:gs>
            </a:gsLst>
            <a:lin ang="10800000" scaled="0"/>
          </a:gra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917637" y="1427202"/>
            <a:ext cx="3356463" cy="4465598"/>
          </a:xfrm>
          <a:prstGeom prst="roundRect">
            <a:avLst>
              <a:gd name="adj" fmla="val 3013"/>
            </a:avLst>
          </a:prstGeom>
          <a:solidFill>
            <a:schemeClr val="bg1"/>
          </a:solidFill>
          <a:ln w="12700" cap="sq">
            <a:solidFill>
              <a:schemeClr val="bg1">
                <a:lumMod val="95000"/>
              </a:schemeClr>
            </a:solidFill>
            <a:miter/>
          </a:ln>
          <a:effectLst>
            <a:outerShdw blurRad="228600" sx="98000" sy="98000" algn="ctr" rotWithShape="0">
              <a:schemeClr val="tx1">
                <a:lumMod val="75000"/>
                <a:lumOff val="25000"/>
                <a:alpha val="29000"/>
              </a:schemeClr>
            </a:outerShdw>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1917637" y="1423361"/>
            <a:ext cx="3356463" cy="910783"/>
          </a:xfrm>
          <a:custGeom>
            <a:avLst/>
            <a:gdLst>
              <a:gd name="connsiteX0" fmla="*/ 104959 w 3483534"/>
              <a:gd name="connsiteY0" fmla="*/ 0 h 697102"/>
              <a:gd name="connsiteX1" fmla="*/ 3378575 w 3483534"/>
              <a:gd name="connsiteY1" fmla="*/ 0 h 697102"/>
              <a:gd name="connsiteX2" fmla="*/ 3483534 w 3483534"/>
              <a:gd name="connsiteY2" fmla="*/ 104959 h 697102"/>
              <a:gd name="connsiteX3" fmla="*/ 3483534 w 3483534"/>
              <a:gd name="connsiteY3" fmla="*/ 697102 h 697102"/>
              <a:gd name="connsiteX4" fmla="*/ 0 w 3483534"/>
              <a:gd name="connsiteY4" fmla="*/ 697102 h 697102"/>
              <a:gd name="connsiteX5" fmla="*/ 0 w 3483534"/>
              <a:gd name="connsiteY5" fmla="*/ 104959 h 697102"/>
              <a:gd name="connsiteX6" fmla="*/ 104959 w 3483534"/>
              <a:gd name="connsiteY6" fmla="*/ 0 h 697102"/>
            </a:gdLst>
            <a:ahLst/>
            <a:cxnLst/>
            <a:rect l="l" t="t" r="r" b="b"/>
            <a:pathLst>
              <a:path w="3483534" h="697102">
                <a:moveTo>
                  <a:pt x="104959" y="0"/>
                </a:moveTo>
                <a:lnTo>
                  <a:pt x="3378575" y="0"/>
                </a:lnTo>
                <a:cubicBezTo>
                  <a:pt x="3436542" y="0"/>
                  <a:pt x="3483534" y="46992"/>
                  <a:pt x="3483534" y="104959"/>
                </a:cubicBezTo>
                <a:lnTo>
                  <a:pt x="3483534" y="697102"/>
                </a:lnTo>
                <a:lnTo>
                  <a:pt x="0" y="697102"/>
                </a:lnTo>
                <a:lnTo>
                  <a:pt x="0" y="104959"/>
                </a:lnTo>
                <a:cubicBezTo>
                  <a:pt x="0" y="46992"/>
                  <a:pt x="46992" y="0"/>
                  <a:pt x="104959" y="0"/>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2110948" y="1503220"/>
            <a:ext cx="2954948" cy="759844"/>
          </a:xfrm>
          <a:prstGeom prst="rect">
            <a:avLst/>
          </a:prstGeom>
          <a:noFill/>
          <a:ln>
            <a:noFill/>
          </a:ln>
        </p:spPr>
        <p:txBody>
          <a:bodyPr vert="horz" wrap="square" lIns="0" tIns="0" rIns="0" bIns="0" rtlCol="0" anchor="ctr"/>
          <a:lstStyle/>
          <a:p>
            <a:pPr algn="ctr"/>
            <a:r>
              <a:rPr kumimoji="1" lang="en-US" altLang="zh-CN" sz="1600">
                <a:ln w="12700">
                  <a:noFill/>
                </a:ln>
                <a:solidFill>
                  <a:srgbClr val="FFFFFF">
                    <a:alpha val="100000"/>
                  </a:srgbClr>
                </a:solidFill>
                <a:latin typeface="poppins-bold"/>
                <a:ea typeface="poppins-bold"/>
                <a:cs typeface="poppins-bold"/>
              </a:rPr>
              <a:t>Data Audits</a:t>
            </a:r>
            <a:endParaRPr kumimoji="1" lang="zh-CN" altLang="en-US"/>
          </a:p>
        </p:txBody>
      </p:sp>
      <p:sp>
        <p:nvSpPr>
          <p:cNvPr id="8" name="标题 1"/>
          <p:cNvSpPr txBox="1"/>
          <p:nvPr/>
        </p:nvSpPr>
        <p:spPr>
          <a:xfrm>
            <a:off x="2214350" y="4178629"/>
            <a:ext cx="2763036" cy="1526271"/>
          </a:xfrm>
          <a:prstGeom prst="rect">
            <a:avLst/>
          </a:prstGeom>
          <a:noFill/>
          <a:ln>
            <a:noFill/>
          </a:ln>
        </p:spPr>
        <p:txBody>
          <a:bodyPr vert="horz" wrap="square" lIns="0" tIns="0" rIns="0" bIns="0" rtlCol="0" anchor="t"/>
          <a:lstStyle/>
          <a:p>
            <a:pPr algn="ctr"/>
            <a:r>
              <a:rPr kumimoji="1" lang="en-US" altLang="zh-CN" sz="1400" dirty="0">
                <a:ln w="12700">
                  <a:noFill/>
                </a:ln>
                <a:solidFill>
                  <a:srgbClr val="404040">
                    <a:alpha val="100000"/>
                  </a:srgbClr>
                </a:solidFill>
                <a:latin typeface="Poppins"/>
                <a:ea typeface="Poppins"/>
                <a:cs typeface="Poppins"/>
              </a:rPr>
              <a:t>Conduct regular data audits to ensure that sensitivity labels and associated policies are correctly applied.</a:t>
            </a:r>
            <a:endParaRPr kumimoji="1" lang="zh-CN" altLang="en-US" dirty="0"/>
          </a:p>
        </p:txBody>
      </p:sp>
      <p:cxnSp>
        <p:nvCxnSpPr>
          <p:cNvPr id="9" name="标题 1"/>
          <p:cNvCxnSpPr/>
          <p:nvPr/>
        </p:nvCxnSpPr>
        <p:spPr>
          <a:xfrm>
            <a:off x="2214350" y="4031846"/>
            <a:ext cx="2763036" cy="0"/>
          </a:xfrm>
          <a:prstGeom prst="line">
            <a:avLst/>
          </a:prstGeom>
          <a:noFill/>
          <a:ln w="12700" cap="rnd">
            <a:solidFill>
              <a:schemeClr val="accent1"/>
            </a:solidFill>
            <a:miter/>
          </a:ln>
        </p:spPr>
      </p:cxnSp>
      <p:sp>
        <p:nvSpPr>
          <p:cNvPr id="10" name="标题 1"/>
          <p:cNvSpPr txBox="1"/>
          <p:nvPr/>
        </p:nvSpPr>
        <p:spPr>
          <a:xfrm>
            <a:off x="2991014" y="2583928"/>
            <a:ext cx="1209710" cy="1209710"/>
          </a:xfrm>
          <a:prstGeom prst="ellipse">
            <a:avLst/>
          </a:prstGeom>
          <a:gradFill>
            <a:gsLst>
              <a:gs pos="23000">
                <a:schemeClr val="bg1"/>
              </a:gs>
              <a:gs pos="100000">
                <a:schemeClr val="accent1">
                  <a:lumMod val="20000"/>
                  <a:lumOff val="80000"/>
                </a:schemeClr>
              </a:gs>
            </a:gsLst>
            <a:lin ang="2700000" scaled="0"/>
          </a:gradFill>
          <a:ln w="12700" cap="sq">
            <a:noFill/>
            <a:miter/>
          </a:ln>
          <a:effectLst>
            <a:outerShdw blurRad="114300" dist="38100" dir="2700000" algn="tl" rotWithShape="0">
              <a:schemeClr val="tx1">
                <a:lumMod val="75000"/>
                <a:lumOff val="25000"/>
                <a:alpha val="22000"/>
              </a:schemeClr>
            </a:outerShdw>
          </a:effectLst>
        </p:spPr>
        <p:txBody>
          <a:bodyPr vert="horz" wrap="none" lIns="0" tIns="0" rIns="0" bIns="0" rtlCol="0" anchor="ctr"/>
          <a:lstStyle/>
          <a:p>
            <a:pPr algn="ctr"/>
            <a:endParaRPr kumimoji="1" lang="zh-CN" altLang="en-US"/>
          </a:p>
        </p:txBody>
      </p:sp>
      <p:sp>
        <p:nvSpPr>
          <p:cNvPr id="11" name="标题 1"/>
          <p:cNvSpPr txBox="1"/>
          <p:nvPr/>
        </p:nvSpPr>
        <p:spPr>
          <a:xfrm>
            <a:off x="6905200" y="1427202"/>
            <a:ext cx="3356463" cy="4464637"/>
          </a:xfrm>
          <a:prstGeom prst="roundRect">
            <a:avLst>
              <a:gd name="adj" fmla="val 3013"/>
            </a:avLst>
          </a:prstGeom>
          <a:solidFill>
            <a:schemeClr val="bg1"/>
          </a:solidFill>
          <a:ln w="12700" cap="sq">
            <a:solidFill>
              <a:schemeClr val="bg1">
                <a:lumMod val="95000"/>
              </a:schemeClr>
            </a:solidFill>
            <a:miter/>
          </a:ln>
          <a:effectLst>
            <a:outerShdw blurRad="228600" sx="98000" sy="98000" algn="ctr" rotWithShape="0">
              <a:schemeClr val="tx1">
                <a:lumMod val="75000"/>
                <a:lumOff val="25000"/>
                <a:alpha val="29000"/>
              </a:schemeClr>
            </a:outerShdw>
          </a:effectLst>
        </p:spPr>
        <p:txBody>
          <a:bodyPr vert="horz" wrap="square" lIns="91440" tIns="45720" rIns="91440" bIns="45720" rtlCol="0" anchor="ctr"/>
          <a:lstStyle/>
          <a:p>
            <a:pPr algn="ctr"/>
            <a:endParaRPr kumimoji="1" lang="zh-CN" altLang="en-US"/>
          </a:p>
        </p:txBody>
      </p:sp>
      <p:sp>
        <p:nvSpPr>
          <p:cNvPr id="12" name="标题 1"/>
          <p:cNvSpPr txBox="1"/>
          <p:nvPr/>
        </p:nvSpPr>
        <p:spPr>
          <a:xfrm>
            <a:off x="6905200" y="1423361"/>
            <a:ext cx="3356463" cy="913439"/>
          </a:xfrm>
          <a:custGeom>
            <a:avLst/>
            <a:gdLst>
              <a:gd name="connsiteX0" fmla="*/ 104959 w 3483534"/>
              <a:gd name="connsiteY0" fmla="*/ 0 h 697102"/>
              <a:gd name="connsiteX1" fmla="*/ 3378575 w 3483534"/>
              <a:gd name="connsiteY1" fmla="*/ 0 h 697102"/>
              <a:gd name="connsiteX2" fmla="*/ 3483534 w 3483534"/>
              <a:gd name="connsiteY2" fmla="*/ 104959 h 697102"/>
              <a:gd name="connsiteX3" fmla="*/ 3483534 w 3483534"/>
              <a:gd name="connsiteY3" fmla="*/ 697102 h 697102"/>
              <a:gd name="connsiteX4" fmla="*/ 0 w 3483534"/>
              <a:gd name="connsiteY4" fmla="*/ 697102 h 697102"/>
              <a:gd name="connsiteX5" fmla="*/ 0 w 3483534"/>
              <a:gd name="connsiteY5" fmla="*/ 104959 h 697102"/>
              <a:gd name="connsiteX6" fmla="*/ 104959 w 3483534"/>
              <a:gd name="connsiteY6" fmla="*/ 0 h 697102"/>
            </a:gdLst>
            <a:ahLst/>
            <a:cxnLst/>
            <a:rect l="l" t="t" r="r" b="b"/>
            <a:pathLst>
              <a:path w="3483534" h="697102">
                <a:moveTo>
                  <a:pt x="104959" y="0"/>
                </a:moveTo>
                <a:lnTo>
                  <a:pt x="3378575" y="0"/>
                </a:lnTo>
                <a:cubicBezTo>
                  <a:pt x="3436542" y="0"/>
                  <a:pt x="3483534" y="46992"/>
                  <a:pt x="3483534" y="104959"/>
                </a:cubicBezTo>
                <a:lnTo>
                  <a:pt x="3483534" y="697102"/>
                </a:lnTo>
                <a:lnTo>
                  <a:pt x="0" y="697102"/>
                </a:lnTo>
                <a:lnTo>
                  <a:pt x="0" y="104959"/>
                </a:lnTo>
                <a:cubicBezTo>
                  <a:pt x="0" y="46992"/>
                  <a:pt x="46992" y="0"/>
                  <a:pt x="104959" y="0"/>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7098511" y="1503220"/>
            <a:ext cx="2954948" cy="759844"/>
          </a:xfrm>
          <a:prstGeom prst="rect">
            <a:avLst/>
          </a:prstGeom>
          <a:noFill/>
          <a:ln>
            <a:noFill/>
          </a:ln>
        </p:spPr>
        <p:txBody>
          <a:bodyPr vert="horz" wrap="square" lIns="0" tIns="0" rIns="0" bIns="0" rtlCol="0" anchor="ctr"/>
          <a:lstStyle/>
          <a:p>
            <a:pPr algn="ctr"/>
            <a:r>
              <a:rPr kumimoji="1" lang="en-US" altLang="zh-CN" sz="1600">
                <a:ln w="12700">
                  <a:noFill/>
                </a:ln>
                <a:solidFill>
                  <a:srgbClr val="FFFFFF">
                    <a:alpha val="100000"/>
                  </a:srgbClr>
                </a:solidFill>
                <a:latin typeface="poppins-bold"/>
                <a:ea typeface="poppins-bold"/>
                <a:cs typeface="poppins-bold"/>
              </a:rPr>
              <a:t>Regulatory Compliance</a:t>
            </a:r>
            <a:endParaRPr kumimoji="1" lang="zh-CN" altLang="en-US"/>
          </a:p>
        </p:txBody>
      </p:sp>
      <p:sp>
        <p:nvSpPr>
          <p:cNvPr id="14" name="标题 1"/>
          <p:cNvSpPr txBox="1"/>
          <p:nvPr/>
        </p:nvSpPr>
        <p:spPr>
          <a:xfrm>
            <a:off x="7201913" y="4178629"/>
            <a:ext cx="2763036" cy="1523671"/>
          </a:xfrm>
          <a:prstGeom prst="rect">
            <a:avLst/>
          </a:prstGeom>
          <a:noFill/>
          <a:ln>
            <a:noFill/>
          </a:ln>
        </p:spPr>
        <p:txBody>
          <a:bodyPr vert="horz" wrap="square" lIns="0" tIns="0" rIns="0" bIns="0" rtlCol="0" anchor="t"/>
          <a:lstStyle/>
          <a:p>
            <a:pPr algn="ctr"/>
            <a:r>
              <a:rPr kumimoji="1" lang="en-US" altLang="zh-CN" sz="1400" dirty="0">
                <a:ln w="12700">
                  <a:noFill/>
                </a:ln>
                <a:solidFill>
                  <a:srgbClr val="404040">
                    <a:alpha val="100000"/>
                  </a:srgbClr>
                </a:solidFill>
                <a:latin typeface="Poppins"/>
                <a:ea typeface="Poppins"/>
                <a:cs typeface="Poppins"/>
              </a:rPr>
              <a:t>Tracking label usage helps in demonstrating compliance with industry regulations and standards.</a:t>
            </a:r>
            <a:endParaRPr kumimoji="1" lang="zh-CN" altLang="en-US" dirty="0"/>
          </a:p>
        </p:txBody>
      </p:sp>
      <p:cxnSp>
        <p:nvCxnSpPr>
          <p:cNvPr id="15" name="标题 1"/>
          <p:cNvCxnSpPr/>
          <p:nvPr/>
        </p:nvCxnSpPr>
        <p:spPr>
          <a:xfrm>
            <a:off x="7201913" y="4031846"/>
            <a:ext cx="2763036" cy="0"/>
          </a:xfrm>
          <a:prstGeom prst="line">
            <a:avLst/>
          </a:prstGeom>
          <a:noFill/>
          <a:ln w="12700" cap="rnd">
            <a:solidFill>
              <a:schemeClr val="accent1"/>
            </a:solidFill>
            <a:miter/>
          </a:ln>
        </p:spPr>
      </p:cxnSp>
      <p:sp>
        <p:nvSpPr>
          <p:cNvPr id="16" name="标题 1"/>
          <p:cNvSpPr txBox="1"/>
          <p:nvPr/>
        </p:nvSpPr>
        <p:spPr>
          <a:xfrm>
            <a:off x="7978577" y="2583928"/>
            <a:ext cx="1209710" cy="1209710"/>
          </a:xfrm>
          <a:prstGeom prst="ellipse">
            <a:avLst/>
          </a:prstGeom>
          <a:gradFill>
            <a:gsLst>
              <a:gs pos="23000">
                <a:schemeClr val="bg1"/>
              </a:gs>
              <a:gs pos="100000">
                <a:schemeClr val="accent1">
                  <a:lumMod val="20000"/>
                  <a:lumOff val="80000"/>
                </a:schemeClr>
              </a:gs>
            </a:gsLst>
            <a:lin ang="2700000" scaled="0"/>
          </a:gradFill>
          <a:ln w="12700" cap="sq">
            <a:noFill/>
            <a:miter/>
          </a:ln>
          <a:effectLst>
            <a:outerShdw blurRad="114300" dist="38100" dir="2700000" algn="tl" rotWithShape="0">
              <a:schemeClr val="tx1">
                <a:lumMod val="75000"/>
                <a:lumOff val="25000"/>
                <a:alpha val="22000"/>
              </a:schemeClr>
            </a:outerShdw>
          </a:effectLst>
        </p:spPr>
        <p:txBody>
          <a:bodyPr vert="horz" wrap="none" lIns="0" tIns="0" rIns="0" bIns="0" rtlCol="0" anchor="ctr"/>
          <a:lstStyle/>
          <a:p>
            <a:pPr algn="ctr"/>
            <a:endParaRPr kumimoji="1" lang="zh-CN" altLang="en-US"/>
          </a:p>
        </p:txBody>
      </p:sp>
      <p:sp>
        <p:nvSpPr>
          <p:cNvPr id="17" name="标题 1"/>
          <p:cNvSpPr txBox="1"/>
          <p:nvPr/>
        </p:nvSpPr>
        <p:spPr>
          <a:xfrm>
            <a:off x="3390391" y="2954121"/>
            <a:ext cx="410955" cy="469324"/>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ahLst/>
            <a:cxn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solidFill>
            <a:schemeClr val="accent1"/>
          </a:solidFill>
          <a:ln cap="sq">
            <a:noFill/>
          </a:ln>
        </p:spPr>
        <p:txBody>
          <a:bodyPr vert="horz" wrap="square" lIns="91440" tIns="45720" rIns="91440" bIns="45720" rtlCol="0" anchor="t"/>
          <a:lstStyle/>
          <a:p>
            <a:pPr algn="l"/>
            <a:endParaRPr kumimoji="1" lang="zh-CN" altLang="en-US"/>
          </a:p>
        </p:txBody>
      </p:sp>
      <p:sp>
        <p:nvSpPr>
          <p:cNvPr id="18" name="标题 1"/>
          <p:cNvSpPr txBox="1"/>
          <p:nvPr/>
        </p:nvSpPr>
        <p:spPr>
          <a:xfrm>
            <a:off x="8348770" y="2976035"/>
            <a:ext cx="469324" cy="425496"/>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accent1"/>
          </a:solidFill>
          <a:ln cap="sq">
            <a:noFill/>
          </a:ln>
        </p:spPr>
        <p:txBody>
          <a:bodyPr vert="horz" wrap="square" lIns="91440" tIns="45720" rIns="91440" bIns="45720" rtlCol="0" anchor="t"/>
          <a:lstStyle/>
          <a:p>
            <a:pPr algn="l"/>
            <a:endParaRPr kumimoji="1" lang="zh-CN" altLang="en-US"/>
          </a:p>
        </p:txBody>
      </p:sp>
      <p:sp>
        <p:nvSpPr>
          <p:cNvPr id="19" name="标题 1"/>
          <p:cNvSpPr txBox="1"/>
          <p:nvPr/>
        </p:nvSpPr>
        <p:spPr>
          <a:xfrm>
            <a:off x="271780" y="279022"/>
            <a:ext cx="11066780" cy="432000"/>
          </a:xfrm>
          <a:prstGeom prst="rect">
            <a:avLst/>
          </a:prstGeom>
          <a:noFill/>
          <a:ln>
            <a:noFill/>
          </a:ln>
        </p:spPr>
        <p:txBody>
          <a:bodyPr vert="horz" wrap="square" lIns="0" tIns="0" rIns="0" bIns="0" rtlCol="0" anchor="ctr"/>
          <a:lstStyle/>
          <a:p>
            <a:pPr algn="l"/>
            <a:r>
              <a:rPr kumimoji="1" lang="en-US" altLang="zh-CN" sz="3200">
                <a:ln w="12700">
                  <a:noFill/>
                </a:ln>
                <a:solidFill>
                  <a:srgbClr val="03103B">
                    <a:alpha val="100000"/>
                  </a:srgbClr>
                </a:solidFill>
                <a:latin typeface="poppins-bold"/>
                <a:ea typeface="poppins-bold"/>
                <a:cs typeface="poppins-bold"/>
              </a:rPr>
              <a:t>Compliance and Auditing</a:t>
            </a:r>
            <a:endParaRPr kumimoji="1" lang="zh-CN" altLang="en-US"/>
          </a:p>
        </p:txBody>
      </p:sp>
      <p:cxnSp>
        <p:nvCxnSpPr>
          <p:cNvPr id="20" name="标题 1"/>
          <p:cNvCxnSpPr/>
          <p:nvPr/>
        </p:nvCxnSpPr>
        <p:spPr>
          <a:xfrm>
            <a:off x="271780" y="855115"/>
            <a:ext cx="10937240" cy="0"/>
          </a:xfrm>
          <a:prstGeom prst="line">
            <a:avLst/>
          </a:prstGeom>
          <a:noFill/>
          <a:ln w="15875" cap="sq">
            <a:solidFill>
              <a:schemeClr val="tx1">
                <a:lumMod val="50000"/>
                <a:lumOff val="50000"/>
              </a:schemeClr>
            </a:solidFill>
            <a:miter/>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0" y="2300698"/>
            <a:ext cx="1736470" cy="3513452"/>
          </a:xfrm>
          <a:custGeom>
            <a:avLst/>
            <a:gdLst>
              <a:gd name="connsiteX0" fmla="*/ 0 w 1736470"/>
              <a:gd name="connsiteY0" fmla="*/ 0 h 3513452"/>
              <a:gd name="connsiteX1" fmla="*/ 158392 w 1736470"/>
              <a:gd name="connsiteY1" fmla="*/ 7999 h 3513452"/>
              <a:gd name="connsiteX2" fmla="*/ 1736470 w 1736470"/>
              <a:gd name="connsiteY2" fmla="*/ 1756726 h 3513452"/>
              <a:gd name="connsiteX3" fmla="*/ 158392 w 1736470"/>
              <a:gd name="connsiteY3" fmla="*/ 3505454 h 3513452"/>
              <a:gd name="connsiteX4" fmla="*/ 0 w 1736470"/>
              <a:gd name="connsiteY4" fmla="*/ 3513452 h 3513452"/>
              <a:gd name="connsiteX5" fmla="*/ 0 w 1736470"/>
              <a:gd name="connsiteY5" fmla="*/ 2851358 h 3513452"/>
              <a:gd name="connsiteX6" fmla="*/ 90697 w 1736470"/>
              <a:gd name="connsiteY6" fmla="*/ 2846778 h 3513452"/>
              <a:gd name="connsiteX7" fmla="*/ 1074376 w 1736470"/>
              <a:gd name="connsiteY7" fmla="*/ 1756726 h 3513452"/>
              <a:gd name="connsiteX8" fmla="*/ 90697 w 1736470"/>
              <a:gd name="connsiteY8" fmla="*/ 666674 h 3513452"/>
              <a:gd name="connsiteX9" fmla="*/ 0 w 1736470"/>
              <a:gd name="connsiteY9" fmla="*/ 662094 h 3513452"/>
            </a:gdLst>
            <a:ahLst/>
            <a:cxnLst/>
            <a:rect l="l" t="t" r="r" b="b"/>
            <a:pathLst>
              <a:path w="1736470" h="3513452">
                <a:moveTo>
                  <a:pt x="0" y="0"/>
                </a:moveTo>
                <a:lnTo>
                  <a:pt x="158392" y="7999"/>
                </a:lnTo>
                <a:cubicBezTo>
                  <a:pt x="1044775" y="98016"/>
                  <a:pt x="1736470" y="846594"/>
                  <a:pt x="1736470" y="1756726"/>
                </a:cubicBezTo>
                <a:cubicBezTo>
                  <a:pt x="1736470" y="2666859"/>
                  <a:pt x="1044775" y="3415437"/>
                  <a:pt x="158392" y="3505454"/>
                </a:cubicBezTo>
                <a:lnTo>
                  <a:pt x="0" y="3513452"/>
                </a:lnTo>
                <a:lnTo>
                  <a:pt x="0" y="2851358"/>
                </a:lnTo>
                <a:lnTo>
                  <a:pt x="90697" y="2846778"/>
                </a:lnTo>
                <a:cubicBezTo>
                  <a:pt x="643215" y="2790667"/>
                  <a:pt x="1074376" y="2324048"/>
                  <a:pt x="1074376" y="1756726"/>
                </a:cubicBezTo>
                <a:cubicBezTo>
                  <a:pt x="1074376" y="1189405"/>
                  <a:pt x="643215" y="722786"/>
                  <a:pt x="90697" y="666674"/>
                </a:cubicBezTo>
                <a:lnTo>
                  <a:pt x="0" y="662094"/>
                </a:lnTo>
                <a:close/>
              </a:path>
            </a:pathLst>
          </a:custGeom>
          <a:solidFill>
            <a:srgbClr val="F2F2F2">
              <a:alpha val="50000"/>
            </a:srgb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10437117" y="2299769"/>
            <a:ext cx="1754883" cy="3515311"/>
          </a:xfrm>
          <a:custGeom>
            <a:avLst/>
            <a:gdLst>
              <a:gd name="connsiteX0" fmla="*/ 1754883 w 1754883"/>
              <a:gd name="connsiteY0" fmla="*/ 0 h 3515311"/>
              <a:gd name="connsiteX1" fmla="*/ 1754883 w 1754883"/>
              <a:gd name="connsiteY1" fmla="*/ 662094 h 3515311"/>
              <a:gd name="connsiteX2" fmla="*/ 1645773 w 1754883"/>
              <a:gd name="connsiteY2" fmla="*/ 667603 h 3515311"/>
              <a:gd name="connsiteX3" fmla="*/ 662094 w 1754883"/>
              <a:gd name="connsiteY3" fmla="*/ 1757655 h 3515311"/>
              <a:gd name="connsiteX4" fmla="*/ 1645773 w 1754883"/>
              <a:gd name="connsiteY4" fmla="*/ 2847707 h 3515311"/>
              <a:gd name="connsiteX5" fmla="*/ 1754883 w 1754883"/>
              <a:gd name="connsiteY5" fmla="*/ 2853217 h 3515311"/>
              <a:gd name="connsiteX6" fmla="*/ 1754883 w 1754883"/>
              <a:gd name="connsiteY6" fmla="*/ 3515311 h 3515311"/>
              <a:gd name="connsiteX7" fmla="*/ 1578078 w 1754883"/>
              <a:gd name="connsiteY7" fmla="*/ 3506383 h 3515311"/>
              <a:gd name="connsiteX8" fmla="*/ 0 w 1754883"/>
              <a:gd name="connsiteY8" fmla="*/ 1757655 h 3515311"/>
              <a:gd name="connsiteX9" fmla="*/ 1578078 w 1754883"/>
              <a:gd name="connsiteY9" fmla="*/ 8928 h 3515311"/>
            </a:gdLst>
            <a:ahLst/>
            <a:cxnLst/>
            <a:rect l="l" t="t" r="r" b="b"/>
            <a:pathLst>
              <a:path w="1754883" h="3515311">
                <a:moveTo>
                  <a:pt x="1754883" y="0"/>
                </a:moveTo>
                <a:lnTo>
                  <a:pt x="1754883" y="662094"/>
                </a:lnTo>
                <a:lnTo>
                  <a:pt x="1645773" y="667603"/>
                </a:lnTo>
                <a:cubicBezTo>
                  <a:pt x="1093256" y="723715"/>
                  <a:pt x="662094" y="1190334"/>
                  <a:pt x="662094" y="1757655"/>
                </a:cubicBezTo>
                <a:cubicBezTo>
                  <a:pt x="662094" y="2324977"/>
                  <a:pt x="1093256" y="2791596"/>
                  <a:pt x="1645773" y="2847707"/>
                </a:cubicBezTo>
                <a:lnTo>
                  <a:pt x="1754883" y="2853217"/>
                </a:lnTo>
                <a:lnTo>
                  <a:pt x="1754883" y="3515311"/>
                </a:lnTo>
                <a:lnTo>
                  <a:pt x="1578078" y="3506383"/>
                </a:lnTo>
                <a:cubicBezTo>
                  <a:pt x="691695" y="3416366"/>
                  <a:pt x="0" y="2667788"/>
                  <a:pt x="0" y="1757655"/>
                </a:cubicBezTo>
                <a:cubicBezTo>
                  <a:pt x="0" y="847523"/>
                  <a:pt x="691695" y="98945"/>
                  <a:pt x="1578078" y="8928"/>
                </a:cubicBezTo>
                <a:close/>
              </a:path>
            </a:pathLst>
          </a:custGeom>
          <a:solidFill>
            <a:srgbClr val="F2F2F2">
              <a:alpha val="50000"/>
            </a:srgb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743335" y="1330464"/>
            <a:ext cx="3772995" cy="4819372"/>
          </a:xfrm>
          <a:prstGeom prst="roundRect">
            <a:avLst>
              <a:gd name="adj" fmla="val 6029"/>
            </a:avLst>
          </a:prstGeom>
          <a:solidFill>
            <a:schemeClr val="bg1"/>
          </a:solidFill>
          <a:ln w="12700" cap="sq">
            <a:solidFill>
              <a:schemeClr val="bg1">
                <a:lumMod val="95000"/>
              </a:schemeClr>
            </a:solidFill>
            <a:miter/>
          </a:ln>
          <a:effectLst>
            <a:outerShdw blurRad="317500" dist="63500" dir="5400000" algn="t" rotWithShape="0">
              <a:schemeClr val="tx1">
                <a:lumMod val="75000"/>
                <a:lumOff val="25000"/>
                <a:alpha val="21000"/>
              </a:schemeClr>
            </a:outerShdw>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1963933" y="3678995"/>
            <a:ext cx="3331800" cy="2366205"/>
          </a:xfrm>
          <a:prstGeom prst="rect">
            <a:avLst/>
          </a:prstGeom>
          <a:noFill/>
          <a:ln cap="sq">
            <a:noFill/>
          </a:ln>
          <a:effectLst/>
        </p:spPr>
        <p:txBody>
          <a:bodyPr vert="horz" wrap="square" lIns="0" tIns="0" rIns="0" bIns="0" rtlCol="0" anchor="t"/>
          <a:lstStyle/>
          <a:p>
            <a:pPr algn="ctr"/>
            <a:r>
              <a:rPr kumimoji="1" lang="en-US" altLang="zh-CN" sz="1400" dirty="0">
                <a:ln w="12700">
                  <a:noFill/>
                </a:ln>
                <a:solidFill>
                  <a:srgbClr val="404040">
                    <a:alpha val="100000"/>
                  </a:srgbClr>
                </a:solidFill>
                <a:latin typeface="Poppins"/>
                <a:ea typeface="Poppins"/>
                <a:cs typeface="Poppins"/>
              </a:rPr>
              <a:t>Integrate sensitivity labels with zero trust strategies for comprehensive security.</a:t>
            </a:r>
            <a:endParaRPr kumimoji="1" lang="zh-CN" altLang="en-US" dirty="0"/>
          </a:p>
        </p:txBody>
      </p:sp>
      <p:sp>
        <p:nvSpPr>
          <p:cNvPr id="7" name="标题 1"/>
          <p:cNvSpPr txBox="1"/>
          <p:nvPr/>
        </p:nvSpPr>
        <p:spPr>
          <a:xfrm>
            <a:off x="1938328" y="3035393"/>
            <a:ext cx="3383008" cy="492967"/>
          </a:xfrm>
          <a:prstGeom prst="rect">
            <a:avLst/>
          </a:prstGeom>
          <a:noFill/>
          <a:ln cap="sq">
            <a:noFill/>
          </a:ln>
          <a:effectLst/>
        </p:spPr>
        <p:txBody>
          <a:bodyPr vert="horz" wrap="square" lIns="0" tIns="0" rIns="0" bIns="0" rtlCol="0" anchor="ctr"/>
          <a:lstStyle/>
          <a:p>
            <a:pPr algn="ctr"/>
            <a:r>
              <a:rPr kumimoji="1" lang="en-US" altLang="zh-CN" sz="1600">
                <a:ln w="12700">
                  <a:noFill/>
                </a:ln>
                <a:solidFill>
                  <a:srgbClr val="03103B">
                    <a:alpha val="100000"/>
                  </a:srgbClr>
                </a:solidFill>
                <a:latin typeface="poppins-bold"/>
                <a:ea typeface="poppins-bold"/>
                <a:cs typeface="poppins-bold"/>
              </a:rPr>
              <a:t>Zero Trust Architecture</a:t>
            </a:r>
            <a:endParaRPr kumimoji="1" lang="zh-CN" altLang="en-US"/>
          </a:p>
        </p:txBody>
      </p:sp>
      <p:sp>
        <p:nvSpPr>
          <p:cNvPr id="8" name="标题 1"/>
          <p:cNvSpPr txBox="1"/>
          <p:nvPr/>
        </p:nvSpPr>
        <p:spPr>
          <a:xfrm>
            <a:off x="3067148" y="1721288"/>
            <a:ext cx="1125370" cy="1125370"/>
          </a:xfrm>
          <a:prstGeom prst="arc">
            <a:avLst>
              <a:gd name="adj1" fmla="val 11535238"/>
              <a:gd name="adj2" fmla="val 21304494"/>
            </a:avLst>
          </a:prstGeom>
          <a:noFill/>
          <a:ln w="6350" cap="sq">
            <a:solidFill>
              <a:schemeClr val="accent1"/>
            </a:solidFill>
            <a:miter/>
            <a:headEnd w="sm" len="sm"/>
            <a:tailEnd type="oval" w="sm" len="sm"/>
          </a:ln>
        </p:spPr>
        <p:txBody>
          <a:bodyPr vert="horz" wrap="square" lIns="91440" tIns="45720" rIns="91440" bIns="45720" rtlCol="0" anchor="ctr"/>
          <a:lstStyle/>
          <a:p>
            <a:pPr algn="ctr"/>
            <a:endParaRPr kumimoji="1" lang="zh-CN" altLang="en-US"/>
          </a:p>
        </p:txBody>
      </p:sp>
      <p:sp>
        <p:nvSpPr>
          <p:cNvPr id="9" name="标题 1"/>
          <p:cNvSpPr txBox="1"/>
          <p:nvPr/>
        </p:nvSpPr>
        <p:spPr>
          <a:xfrm flipH="1" flipV="1">
            <a:off x="3067148" y="1721288"/>
            <a:ext cx="1125370" cy="1125370"/>
          </a:xfrm>
          <a:prstGeom prst="arc">
            <a:avLst>
              <a:gd name="adj1" fmla="val 11065857"/>
              <a:gd name="adj2" fmla="val 77504"/>
            </a:avLst>
          </a:prstGeom>
          <a:noFill/>
          <a:ln w="6350" cap="sq">
            <a:solidFill>
              <a:schemeClr val="accent1"/>
            </a:solidFill>
            <a:miter/>
            <a:headEnd w="sm" len="sm"/>
            <a:tailEnd type="oval" w="sm" len="sm"/>
          </a:ln>
        </p:spPr>
        <p:txBody>
          <a:bodyPr vert="horz" wrap="square" lIns="91440" tIns="45720" rIns="91440" bIns="45720" rtlCol="0" anchor="ctr"/>
          <a:lstStyle/>
          <a:p>
            <a:pPr algn="ctr"/>
            <a:endParaRPr kumimoji="1" lang="zh-CN" altLang="en-US"/>
          </a:p>
        </p:txBody>
      </p:sp>
      <p:sp>
        <p:nvSpPr>
          <p:cNvPr id="10" name="标题 1"/>
          <p:cNvSpPr txBox="1"/>
          <p:nvPr/>
        </p:nvSpPr>
        <p:spPr>
          <a:xfrm flipH="1">
            <a:off x="3148034" y="1802174"/>
            <a:ext cx="963599" cy="963599"/>
          </a:xfrm>
          <a:prstGeom prst="ellipse">
            <a:avLst/>
          </a:prstGeom>
          <a:solidFill>
            <a:schemeClr val="bg1"/>
          </a:solidFill>
          <a:ln w="19050" cap="sq">
            <a:solidFill>
              <a:schemeClr val="accent1"/>
            </a:solid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6664688" y="1330464"/>
            <a:ext cx="3772995" cy="4816336"/>
          </a:xfrm>
          <a:prstGeom prst="roundRect">
            <a:avLst>
              <a:gd name="adj" fmla="val 6029"/>
            </a:avLst>
          </a:prstGeom>
          <a:solidFill>
            <a:schemeClr val="bg1"/>
          </a:solidFill>
          <a:ln w="12700" cap="sq">
            <a:solidFill>
              <a:schemeClr val="bg1">
                <a:lumMod val="95000"/>
              </a:schemeClr>
            </a:solidFill>
            <a:miter/>
          </a:ln>
          <a:effectLst>
            <a:outerShdw blurRad="317500" dist="63500" dir="5400000" algn="t" rotWithShape="0">
              <a:schemeClr val="tx1">
                <a:lumMod val="75000"/>
                <a:lumOff val="25000"/>
                <a:alpha val="21000"/>
              </a:schemeClr>
            </a:outerShdw>
          </a:effectLst>
        </p:spPr>
        <p:txBody>
          <a:bodyPr vert="horz" wrap="square" lIns="91440" tIns="45720" rIns="91440" bIns="45720" rtlCol="0" anchor="ctr"/>
          <a:lstStyle/>
          <a:p>
            <a:pPr algn="ctr"/>
            <a:endParaRPr kumimoji="1" lang="zh-CN" altLang="en-US"/>
          </a:p>
        </p:txBody>
      </p:sp>
      <p:sp>
        <p:nvSpPr>
          <p:cNvPr id="12" name="标题 1"/>
          <p:cNvSpPr txBox="1"/>
          <p:nvPr/>
        </p:nvSpPr>
        <p:spPr>
          <a:xfrm>
            <a:off x="6862049" y="3035393"/>
            <a:ext cx="3378273" cy="492967"/>
          </a:xfrm>
          <a:prstGeom prst="rect">
            <a:avLst/>
          </a:prstGeom>
          <a:noFill/>
          <a:ln cap="sq">
            <a:noFill/>
          </a:ln>
          <a:effectLst/>
        </p:spPr>
        <p:txBody>
          <a:bodyPr vert="horz" wrap="square" lIns="0" tIns="0" rIns="0" bIns="0" rtlCol="0" anchor="ctr"/>
          <a:lstStyle/>
          <a:p>
            <a:pPr algn="ctr"/>
            <a:r>
              <a:rPr kumimoji="1" lang="en-US" altLang="zh-CN" sz="1600">
                <a:ln w="12700">
                  <a:noFill/>
                </a:ln>
                <a:solidFill>
                  <a:srgbClr val="000627">
                    <a:alpha val="100000"/>
                  </a:srgbClr>
                </a:solidFill>
                <a:latin typeface="poppins-bold"/>
                <a:ea typeface="poppins-bold"/>
                <a:cs typeface="poppins-bold"/>
              </a:rPr>
              <a:t>Defense-in-Depth</a:t>
            </a:r>
            <a:endParaRPr kumimoji="1" lang="zh-CN" altLang="en-US"/>
          </a:p>
        </p:txBody>
      </p:sp>
      <p:sp>
        <p:nvSpPr>
          <p:cNvPr id="13" name="标题 1"/>
          <p:cNvSpPr txBox="1"/>
          <p:nvPr/>
        </p:nvSpPr>
        <p:spPr>
          <a:xfrm>
            <a:off x="7986783" y="1721288"/>
            <a:ext cx="1125370" cy="1125370"/>
          </a:xfrm>
          <a:prstGeom prst="arc">
            <a:avLst>
              <a:gd name="adj1" fmla="val 11535238"/>
              <a:gd name="adj2" fmla="val 21304494"/>
            </a:avLst>
          </a:prstGeom>
          <a:noFill/>
          <a:ln w="6350" cap="sq">
            <a:solidFill>
              <a:schemeClr val="accent2">
                <a:lumMod val="40000"/>
                <a:lumOff val="60000"/>
              </a:schemeClr>
            </a:solidFill>
            <a:miter/>
            <a:headEnd w="sm" len="sm"/>
            <a:tailEnd type="oval" w="sm" len="sm"/>
          </a:ln>
        </p:spPr>
        <p:txBody>
          <a:bodyPr vert="horz" wrap="square" lIns="91440" tIns="45720" rIns="91440" bIns="45720" rtlCol="0" anchor="ctr"/>
          <a:lstStyle/>
          <a:p>
            <a:pPr algn="ctr"/>
            <a:endParaRPr kumimoji="1" lang="zh-CN" altLang="en-US"/>
          </a:p>
        </p:txBody>
      </p:sp>
      <p:sp>
        <p:nvSpPr>
          <p:cNvPr id="14" name="标题 1"/>
          <p:cNvSpPr txBox="1"/>
          <p:nvPr/>
        </p:nvSpPr>
        <p:spPr>
          <a:xfrm flipH="1" flipV="1">
            <a:off x="7986783" y="1721288"/>
            <a:ext cx="1125370" cy="1125370"/>
          </a:xfrm>
          <a:prstGeom prst="arc">
            <a:avLst>
              <a:gd name="adj1" fmla="val 11065857"/>
              <a:gd name="adj2" fmla="val 77504"/>
            </a:avLst>
          </a:prstGeom>
          <a:noFill/>
          <a:ln w="6350" cap="sq">
            <a:solidFill>
              <a:schemeClr val="accent2">
                <a:lumMod val="40000"/>
                <a:lumOff val="60000"/>
              </a:schemeClr>
            </a:solidFill>
            <a:miter/>
            <a:headEnd w="sm" len="sm"/>
            <a:tailEnd type="oval" w="sm" len="sm"/>
          </a:ln>
        </p:spPr>
        <p:txBody>
          <a:bodyPr vert="horz" wrap="square" lIns="91440" tIns="45720" rIns="91440" bIns="45720" rtlCol="0" anchor="ctr"/>
          <a:lstStyle/>
          <a:p>
            <a:pPr algn="ctr"/>
            <a:endParaRPr kumimoji="1" lang="zh-CN" altLang="en-US"/>
          </a:p>
        </p:txBody>
      </p:sp>
      <p:sp>
        <p:nvSpPr>
          <p:cNvPr id="15" name="标题 1"/>
          <p:cNvSpPr txBox="1"/>
          <p:nvPr/>
        </p:nvSpPr>
        <p:spPr>
          <a:xfrm flipH="1">
            <a:off x="8067670" y="1802174"/>
            <a:ext cx="963599" cy="963599"/>
          </a:xfrm>
          <a:prstGeom prst="ellipse">
            <a:avLst/>
          </a:prstGeom>
          <a:solidFill>
            <a:schemeClr val="bg1"/>
          </a:solidFill>
          <a:ln w="19050" cap="sq">
            <a:gradFill>
              <a:gsLst>
                <a:gs pos="42000">
                  <a:schemeClr val="accent2"/>
                </a:gs>
                <a:gs pos="100000">
                  <a:schemeClr val="accent2">
                    <a:lumMod val="60000"/>
                    <a:lumOff val="40000"/>
                  </a:schemeClr>
                </a:gs>
              </a:gsLst>
              <a:lin ang="16200000" scaled="0"/>
            </a:grad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6881302" y="3678995"/>
            <a:ext cx="3339766" cy="2366205"/>
          </a:xfrm>
          <a:prstGeom prst="rect">
            <a:avLst/>
          </a:prstGeom>
          <a:noFill/>
          <a:ln cap="sq">
            <a:noFill/>
          </a:ln>
          <a:effectLst/>
        </p:spPr>
        <p:txBody>
          <a:bodyPr vert="horz" wrap="square" lIns="0" tIns="0" rIns="0" bIns="0" rtlCol="0" anchor="t"/>
          <a:lstStyle/>
          <a:p>
            <a:pPr algn="ctr"/>
            <a:r>
              <a:rPr kumimoji="1" lang="en-US" altLang="zh-CN" sz="1400" dirty="0">
                <a:ln w="12700">
                  <a:noFill/>
                </a:ln>
                <a:solidFill>
                  <a:srgbClr val="404040">
                    <a:alpha val="100000"/>
                  </a:srgbClr>
                </a:solidFill>
                <a:latin typeface="Poppins"/>
                <a:ea typeface="Poppins"/>
                <a:cs typeface="Poppins"/>
              </a:rPr>
              <a:t>Use sensitivity labels as part of a multi-layered defense strategy (defense in depth) to protect data from various threats at various levels.</a:t>
            </a:r>
            <a:endParaRPr kumimoji="1" lang="zh-CN" altLang="en-US" dirty="0"/>
          </a:p>
        </p:txBody>
      </p:sp>
      <p:sp>
        <p:nvSpPr>
          <p:cNvPr id="17" name="标题 1"/>
          <p:cNvSpPr txBox="1"/>
          <p:nvPr/>
        </p:nvSpPr>
        <p:spPr>
          <a:xfrm>
            <a:off x="8316254" y="2017635"/>
            <a:ext cx="466429" cy="532677"/>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ahLst/>
            <a:cxn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solidFill>
            <a:schemeClr val="accent2"/>
          </a:solidFill>
          <a:ln w="7163" cap="flat">
            <a:noFill/>
            <a:miter/>
          </a:ln>
        </p:spPr>
        <p:txBody>
          <a:bodyPr vert="horz" wrap="square" lIns="91440" tIns="45720" rIns="91440" bIns="45720" rtlCol="0" anchor="ctr"/>
          <a:lstStyle/>
          <a:p>
            <a:pPr algn="l"/>
            <a:endParaRPr kumimoji="1" lang="zh-CN" altLang="en-US"/>
          </a:p>
        </p:txBody>
      </p:sp>
      <p:sp>
        <p:nvSpPr>
          <p:cNvPr id="18" name="标题 1"/>
          <p:cNvSpPr txBox="1"/>
          <p:nvPr/>
        </p:nvSpPr>
        <p:spPr>
          <a:xfrm>
            <a:off x="3383962" y="2017635"/>
            <a:ext cx="491742" cy="53267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accent1"/>
          </a:solidFill>
          <a:ln w="7163" cap="flat">
            <a:no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271780" y="279022"/>
            <a:ext cx="11066780" cy="432000"/>
          </a:xfrm>
          <a:prstGeom prst="rect">
            <a:avLst/>
          </a:prstGeom>
          <a:noFill/>
          <a:ln>
            <a:noFill/>
          </a:ln>
        </p:spPr>
        <p:txBody>
          <a:bodyPr vert="horz" wrap="square" lIns="0" tIns="0" rIns="0" bIns="0" rtlCol="0" anchor="ctr"/>
          <a:lstStyle/>
          <a:p>
            <a:pPr algn="l"/>
            <a:r>
              <a:rPr kumimoji="1" lang="en-US" altLang="zh-CN" sz="3200">
                <a:ln w="12700">
                  <a:noFill/>
                </a:ln>
                <a:solidFill>
                  <a:srgbClr val="03103B">
                    <a:alpha val="100000"/>
                  </a:srgbClr>
                </a:solidFill>
                <a:latin typeface="poppins-bold"/>
                <a:ea typeface="poppins-bold"/>
                <a:cs typeface="poppins-bold"/>
              </a:rPr>
              <a:t>Strategy Integration</a:t>
            </a:r>
            <a:endParaRPr kumimoji="1" lang="zh-CN" altLang="en-US"/>
          </a:p>
        </p:txBody>
      </p:sp>
      <p:cxnSp>
        <p:nvCxnSpPr>
          <p:cNvPr id="20" name="标题 1"/>
          <p:cNvCxnSpPr/>
          <p:nvPr/>
        </p:nvCxnSpPr>
        <p:spPr>
          <a:xfrm>
            <a:off x="271780" y="855115"/>
            <a:ext cx="10937240" cy="0"/>
          </a:xfrm>
          <a:prstGeom prst="line">
            <a:avLst/>
          </a:prstGeom>
          <a:noFill/>
          <a:ln w="15875" cap="sq">
            <a:solidFill>
              <a:schemeClr val="tx1">
                <a:lumMod val="50000"/>
                <a:lumOff val="50000"/>
              </a:schemeClr>
            </a:solidFill>
            <a:miter/>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745048" y="1493048"/>
            <a:ext cx="5257278" cy="3207289"/>
          </a:xfrm>
          <a:prstGeom prst="rect">
            <a:avLst/>
          </a:prstGeom>
          <a:noFill/>
          <a:ln cap="sq">
            <a:noFill/>
          </a:ln>
        </p:spPr>
        <p:txBody>
          <a:bodyPr vert="horz" wrap="square" lIns="0" tIns="0" rIns="0" bIns="0" rtlCol="0" anchor="ctr"/>
          <a:lstStyle/>
          <a:p>
            <a:pPr algn="l"/>
            <a:r>
              <a:rPr kumimoji="1" lang="en-US" altLang="zh-CN" sz="5900">
                <a:ln w="12700">
                  <a:noFill/>
                </a:ln>
                <a:solidFill>
                  <a:srgbClr val="FFFFFF">
                    <a:alpha val="100000"/>
                  </a:srgbClr>
                </a:solidFill>
                <a:latin typeface="poppins-bold"/>
                <a:ea typeface="poppins-bold"/>
                <a:cs typeface="poppins-bold"/>
              </a:rPr>
              <a:t>Thanks</a:t>
            </a:r>
            <a:endParaRPr kumimoji="1" lang="zh-CN" altLang="en-US"/>
          </a:p>
        </p:txBody>
      </p:sp>
      <p:grpSp>
        <p:nvGrpSpPr>
          <p:cNvPr id="8" name="Group 7"/>
          <p:cNvGrpSpPr/>
          <p:nvPr/>
        </p:nvGrpSpPr>
        <p:grpSpPr>
          <a:xfrm>
            <a:off x="9190827" y="208603"/>
            <a:ext cx="2991107" cy="1064494"/>
            <a:chOff x="9190827" y="208603"/>
            <a:chExt cx="2991107" cy="1064494"/>
          </a:xfrm>
        </p:grpSpPr>
        <p:grpSp>
          <p:nvGrpSpPr>
            <p:cNvPr id="9" name="Group 8"/>
            <p:cNvGrpSpPr/>
            <p:nvPr/>
          </p:nvGrpSpPr>
          <p:grpSpPr>
            <a:xfrm>
              <a:off x="10052774" y="934058"/>
              <a:ext cx="1552690" cy="292017"/>
              <a:chOff x="10052774" y="934058"/>
              <a:chExt cx="1552690" cy="292017"/>
            </a:xfrm>
          </p:grpSpPr>
          <p:sp>
            <p:nvSpPr>
              <p:cNvPr id="10"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1"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2" name="Group 11"/>
            <p:cNvGrpSpPr/>
            <p:nvPr/>
          </p:nvGrpSpPr>
          <p:grpSpPr>
            <a:xfrm>
              <a:off x="9190827" y="208603"/>
              <a:ext cx="1552730" cy="291976"/>
              <a:chOff x="9190827" y="208603"/>
              <a:chExt cx="1552730" cy="291976"/>
            </a:xfrm>
          </p:grpSpPr>
          <p:sp>
            <p:nvSpPr>
              <p:cNvPr id="13"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4"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5" name="Group 14"/>
            <p:cNvGrpSpPr/>
            <p:nvPr/>
          </p:nvGrpSpPr>
          <p:grpSpPr>
            <a:xfrm>
              <a:off x="10608730" y="438571"/>
              <a:ext cx="491177" cy="296671"/>
              <a:chOff x="10608730" y="438571"/>
              <a:chExt cx="491177" cy="296671"/>
            </a:xfrm>
          </p:grpSpPr>
          <p:sp>
            <p:nvSpPr>
              <p:cNvPr id="16"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7"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8"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9" name="Group 18"/>
            <p:cNvGrpSpPr/>
            <p:nvPr/>
          </p:nvGrpSpPr>
          <p:grpSpPr>
            <a:xfrm>
              <a:off x="10285216" y="976425"/>
              <a:ext cx="491167" cy="296672"/>
              <a:chOff x="10285216" y="976425"/>
              <a:chExt cx="491167" cy="296672"/>
            </a:xfrm>
          </p:grpSpPr>
          <p:sp>
            <p:nvSpPr>
              <p:cNvPr id="20"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1"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3"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4"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5" name="Group 24"/>
          <p:cNvGrpSpPr/>
          <p:nvPr/>
        </p:nvGrpSpPr>
        <p:grpSpPr>
          <a:xfrm>
            <a:off x="6114309" y="4408943"/>
            <a:ext cx="6172387" cy="2196668"/>
            <a:chOff x="6114309" y="4408943"/>
            <a:chExt cx="6172387" cy="2196668"/>
          </a:xfrm>
        </p:grpSpPr>
        <p:grpSp>
          <p:nvGrpSpPr>
            <p:cNvPr id="26" name="Group 25"/>
            <p:cNvGrpSpPr/>
            <p:nvPr/>
          </p:nvGrpSpPr>
          <p:grpSpPr>
            <a:xfrm>
              <a:off x="7893006" y="5905977"/>
              <a:ext cx="3204099" cy="602601"/>
              <a:chOff x="7893006" y="5905977"/>
              <a:chExt cx="3204099" cy="602601"/>
            </a:xfrm>
          </p:grpSpPr>
          <p:sp>
            <p:nvSpPr>
              <p:cNvPr id="27" name="标题 1"/>
              <p:cNvSpPr txBox="1"/>
              <p:nvPr/>
            </p:nvSpPr>
            <p:spPr>
              <a:xfrm>
                <a:off x="7893006" y="5905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8" name="标题 1"/>
              <p:cNvSpPr txBox="1"/>
              <p:nvPr/>
            </p:nvSpPr>
            <p:spPr>
              <a:xfrm>
                <a:off x="10996369" y="6407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9" name="Group 28"/>
            <p:cNvGrpSpPr/>
            <p:nvPr/>
          </p:nvGrpSpPr>
          <p:grpSpPr>
            <a:xfrm>
              <a:off x="6114309" y="4408943"/>
              <a:ext cx="3204183" cy="602516"/>
              <a:chOff x="6114309" y="4408943"/>
              <a:chExt cx="3204183" cy="602516"/>
            </a:xfrm>
          </p:grpSpPr>
          <p:sp>
            <p:nvSpPr>
              <p:cNvPr id="30" name="标题 1"/>
              <p:cNvSpPr txBox="1"/>
              <p:nvPr/>
            </p:nvSpPr>
            <p:spPr>
              <a:xfrm>
                <a:off x="6114309" y="4408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1" name="标题 1"/>
              <p:cNvSpPr txBox="1"/>
              <p:nvPr/>
            </p:nvSpPr>
            <p:spPr>
              <a:xfrm>
                <a:off x="9217693" y="4910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2" name="Group 31"/>
            <p:cNvGrpSpPr/>
            <p:nvPr/>
          </p:nvGrpSpPr>
          <p:grpSpPr>
            <a:xfrm>
              <a:off x="9040264" y="4883499"/>
              <a:ext cx="1013583" cy="612206"/>
              <a:chOff x="9040264" y="4883499"/>
              <a:chExt cx="1013583" cy="612206"/>
            </a:xfrm>
          </p:grpSpPr>
          <p:sp>
            <p:nvSpPr>
              <p:cNvPr id="33" name="标题 1"/>
              <p:cNvSpPr txBox="1"/>
              <p:nvPr/>
            </p:nvSpPr>
            <p:spPr>
              <a:xfrm>
                <a:off x="9096156" y="4937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4" name="标题 1"/>
              <p:cNvSpPr txBox="1"/>
              <p:nvPr/>
            </p:nvSpPr>
            <p:spPr>
              <a:xfrm>
                <a:off x="9040264" y="5434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5" name="标题 1"/>
              <p:cNvSpPr txBox="1"/>
              <p:nvPr/>
            </p:nvSpPr>
            <p:spPr>
              <a:xfrm>
                <a:off x="9993079" y="4883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6" name="Group 35"/>
            <p:cNvGrpSpPr/>
            <p:nvPr/>
          </p:nvGrpSpPr>
          <p:grpSpPr>
            <a:xfrm>
              <a:off x="8372667" y="5993405"/>
              <a:ext cx="1013562" cy="612206"/>
              <a:chOff x="8372667" y="5993405"/>
              <a:chExt cx="1013562" cy="612206"/>
            </a:xfrm>
          </p:grpSpPr>
          <p:sp>
            <p:nvSpPr>
              <p:cNvPr id="37" name="标题 1"/>
              <p:cNvSpPr txBox="1"/>
              <p:nvPr/>
            </p:nvSpPr>
            <p:spPr>
              <a:xfrm>
                <a:off x="8429292" y="6047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8" name="标题 1"/>
              <p:cNvSpPr txBox="1"/>
              <p:nvPr/>
            </p:nvSpPr>
            <p:spPr>
              <a:xfrm>
                <a:off x="9325461" y="6544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8372667" y="5993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7517931" y="5411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41" name="标题 1"/>
            <p:cNvSpPr txBox="1"/>
            <p:nvPr/>
          </p:nvSpPr>
          <p:spPr>
            <a:xfrm>
              <a:off x="12215319" y="5718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6" name="Group 5"/>
          <p:cNvGrpSpPr/>
          <p:nvPr/>
        </p:nvGrpSpPr>
        <p:grpSpPr>
          <a:xfrm>
            <a:off x="9190827" y="208603"/>
            <a:ext cx="2991107" cy="1064494"/>
            <a:chOff x="9190827" y="208603"/>
            <a:chExt cx="2991107" cy="1064494"/>
          </a:xfrm>
        </p:grpSpPr>
        <p:grpSp>
          <p:nvGrpSpPr>
            <p:cNvPr id="7" name="Group 6"/>
            <p:cNvGrpSpPr/>
            <p:nvPr/>
          </p:nvGrpSpPr>
          <p:grpSpPr>
            <a:xfrm>
              <a:off x="10052774" y="934058"/>
              <a:ext cx="1552690" cy="292017"/>
              <a:chOff x="10052774" y="934058"/>
              <a:chExt cx="1552690" cy="292017"/>
            </a:xfrm>
          </p:grpSpPr>
          <p:sp>
            <p:nvSpPr>
              <p:cNvPr id="8"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0" name="Group 9"/>
            <p:cNvGrpSpPr/>
            <p:nvPr/>
          </p:nvGrpSpPr>
          <p:grpSpPr>
            <a:xfrm>
              <a:off x="9190827" y="208603"/>
              <a:ext cx="1552730" cy="291976"/>
              <a:chOff x="9190827" y="208603"/>
              <a:chExt cx="1552730" cy="291976"/>
            </a:xfrm>
          </p:grpSpPr>
          <p:sp>
            <p:nvSpPr>
              <p:cNvPr id="11"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3" name="Group 12"/>
            <p:cNvGrpSpPr/>
            <p:nvPr/>
          </p:nvGrpSpPr>
          <p:grpSpPr>
            <a:xfrm>
              <a:off x="10608730" y="438571"/>
              <a:ext cx="491177" cy="296671"/>
              <a:chOff x="10608730" y="438571"/>
              <a:chExt cx="491177" cy="296671"/>
            </a:xfrm>
          </p:grpSpPr>
          <p:sp>
            <p:nvSpPr>
              <p:cNvPr id="14"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7" name="Group 16"/>
            <p:cNvGrpSpPr/>
            <p:nvPr/>
          </p:nvGrpSpPr>
          <p:grpSpPr>
            <a:xfrm>
              <a:off x="10285216" y="976425"/>
              <a:ext cx="491167" cy="296672"/>
              <a:chOff x="10285216" y="976425"/>
              <a:chExt cx="491167" cy="296672"/>
            </a:xfrm>
          </p:grpSpPr>
          <p:sp>
            <p:nvSpPr>
              <p:cNvPr id="18"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1"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3" name="Group 22"/>
          <p:cNvGrpSpPr/>
          <p:nvPr/>
        </p:nvGrpSpPr>
        <p:grpSpPr>
          <a:xfrm>
            <a:off x="7371609" y="4027943"/>
            <a:ext cx="6172387" cy="2196668"/>
            <a:chOff x="7371609" y="4027943"/>
            <a:chExt cx="6172387" cy="2196668"/>
          </a:xfrm>
        </p:grpSpPr>
        <p:grpSp>
          <p:nvGrpSpPr>
            <p:cNvPr id="24" name="Group 23"/>
            <p:cNvGrpSpPr/>
            <p:nvPr/>
          </p:nvGrpSpPr>
          <p:grpSpPr>
            <a:xfrm>
              <a:off x="9150306" y="5524977"/>
              <a:ext cx="3204099" cy="602601"/>
              <a:chOff x="9150306" y="5524977"/>
              <a:chExt cx="3204099" cy="602601"/>
            </a:xfrm>
          </p:grpSpPr>
          <p:sp>
            <p:nvSpPr>
              <p:cNvPr id="25" name="标题 1"/>
              <p:cNvSpPr txBox="1"/>
              <p:nvPr/>
            </p:nvSpPr>
            <p:spPr>
              <a:xfrm>
                <a:off x="9150306" y="5524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6" name="标题 1"/>
              <p:cNvSpPr txBox="1"/>
              <p:nvPr/>
            </p:nvSpPr>
            <p:spPr>
              <a:xfrm>
                <a:off x="12253669" y="6026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7" name="Group 26"/>
            <p:cNvGrpSpPr/>
            <p:nvPr/>
          </p:nvGrpSpPr>
          <p:grpSpPr>
            <a:xfrm>
              <a:off x="7371609" y="4027943"/>
              <a:ext cx="3204183" cy="602516"/>
              <a:chOff x="7371609" y="4027943"/>
              <a:chExt cx="3204183" cy="602516"/>
            </a:xfrm>
          </p:grpSpPr>
          <p:sp>
            <p:nvSpPr>
              <p:cNvPr id="28" name="标题 1"/>
              <p:cNvSpPr txBox="1"/>
              <p:nvPr/>
            </p:nvSpPr>
            <p:spPr>
              <a:xfrm>
                <a:off x="7371609" y="4027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9" name="标题 1"/>
              <p:cNvSpPr txBox="1"/>
              <p:nvPr/>
            </p:nvSpPr>
            <p:spPr>
              <a:xfrm>
                <a:off x="10474993" y="4529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0" name="Group 29"/>
            <p:cNvGrpSpPr/>
            <p:nvPr/>
          </p:nvGrpSpPr>
          <p:grpSpPr>
            <a:xfrm>
              <a:off x="10297564" y="4502499"/>
              <a:ext cx="1013583" cy="612206"/>
              <a:chOff x="10297564" y="4502499"/>
              <a:chExt cx="1013583" cy="612206"/>
            </a:xfrm>
          </p:grpSpPr>
          <p:sp>
            <p:nvSpPr>
              <p:cNvPr id="31" name="标题 1"/>
              <p:cNvSpPr txBox="1"/>
              <p:nvPr/>
            </p:nvSpPr>
            <p:spPr>
              <a:xfrm>
                <a:off x="10353456" y="4556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2" name="标题 1"/>
              <p:cNvSpPr txBox="1"/>
              <p:nvPr/>
            </p:nvSpPr>
            <p:spPr>
              <a:xfrm>
                <a:off x="10297564" y="5053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3" name="标题 1"/>
              <p:cNvSpPr txBox="1"/>
              <p:nvPr/>
            </p:nvSpPr>
            <p:spPr>
              <a:xfrm>
                <a:off x="11250379" y="4502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4" name="Group 33"/>
            <p:cNvGrpSpPr/>
            <p:nvPr/>
          </p:nvGrpSpPr>
          <p:grpSpPr>
            <a:xfrm>
              <a:off x="9629967" y="5612405"/>
              <a:ext cx="1013562" cy="612206"/>
              <a:chOff x="9629967" y="5612405"/>
              <a:chExt cx="1013562" cy="612206"/>
            </a:xfrm>
          </p:grpSpPr>
          <p:sp>
            <p:nvSpPr>
              <p:cNvPr id="35" name="标题 1"/>
              <p:cNvSpPr txBox="1"/>
              <p:nvPr/>
            </p:nvSpPr>
            <p:spPr>
              <a:xfrm>
                <a:off x="9686592" y="5666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6" name="标题 1"/>
              <p:cNvSpPr txBox="1"/>
              <p:nvPr/>
            </p:nvSpPr>
            <p:spPr>
              <a:xfrm>
                <a:off x="10582761" y="6163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7" name="标题 1"/>
              <p:cNvSpPr txBox="1"/>
              <p:nvPr/>
            </p:nvSpPr>
            <p:spPr>
              <a:xfrm>
                <a:off x="9629967" y="5612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38" name="标题 1"/>
            <p:cNvSpPr txBox="1"/>
            <p:nvPr/>
          </p:nvSpPr>
          <p:spPr>
            <a:xfrm>
              <a:off x="8775231" y="5030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13472619" y="5337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1141694" y="3665632"/>
            <a:ext cx="4415547" cy="1649652"/>
          </a:xfrm>
          <a:prstGeom prst="rect">
            <a:avLst/>
          </a:prstGeom>
          <a:noFill/>
          <a:ln cap="sq">
            <a:noFill/>
          </a:ln>
        </p:spPr>
        <p:txBody>
          <a:bodyPr vert="horz" wrap="square" lIns="0" tIns="0" rIns="0" bIns="0" rtlCol="0" anchor="t"/>
          <a:lstStyle/>
          <a:p>
            <a:pPr algn="l"/>
            <a:r>
              <a:rPr kumimoji="1" lang="en-US" altLang="zh-CN" sz="2800">
                <a:ln w="12700">
                  <a:noFill/>
                </a:ln>
                <a:solidFill>
                  <a:srgbClr val="FFFFFF">
                    <a:alpha val="100000"/>
                  </a:srgbClr>
                </a:solidFill>
                <a:latin typeface="poppins-bold"/>
                <a:ea typeface="poppins-bold"/>
                <a:cs typeface="poppins-bold"/>
              </a:rPr>
              <a:t>Creating &amp; Configuring Sensitivity Labels</a:t>
            </a:r>
            <a:endParaRPr kumimoji="1" lang="zh-CN" altLang="en-US"/>
          </a:p>
        </p:txBody>
      </p:sp>
      <p:sp>
        <p:nvSpPr>
          <p:cNvPr id="41" name="标题 1"/>
          <p:cNvSpPr txBox="1"/>
          <p:nvPr/>
        </p:nvSpPr>
        <p:spPr>
          <a:xfrm>
            <a:off x="1141694" y="1856240"/>
            <a:ext cx="1478383" cy="1336128"/>
          </a:xfrm>
          <a:prstGeom prst="rect">
            <a:avLst/>
          </a:prstGeom>
          <a:noFill/>
          <a:ln cap="sq">
            <a:noFill/>
          </a:ln>
        </p:spPr>
        <p:txBody>
          <a:bodyPr vert="horz" wrap="square" lIns="0" tIns="0" rIns="0" bIns="0" rtlCol="0" anchor="b"/>
          <a:lstStyle/>
          <a:p>
            <a:pPr algn="l"/>
            <a:r>
              <a:rPr kumimoji="1" lang="en-US" altLang="zh-CN" sz="8000">
                <a:ln w="12700">
                  <a:noFill/>
                </a:ln>
                <a:solidFill>
                  <a:srgbClr val="94ACFA">
                    <a:alpha val="100000"/>
                  </a:srgbClr>
                </a:solidFill>
                <a:latin typeface="poppins-bold"/>
                <a:ea typeface="poppins-bold"/>
                <a:cs typeface="poppins-bold"/>
              </a:rPr>
              <a:t> 01</a:t>
            </a:r>
            <a:endParaRPr kumimoji="1" lang="zh-CN" altLang="en-US"/>
          </a:p>
        </p:txBody>
      </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l="38232" t="1405" r="17805" b="32645"/>
          <a:stretch>
            <a:fillRect/>
          </a:stretch>
        </p:blipFill>
        <p:spPr>
          <a:xfrm>
            <a:off x="8158160" y="264892"/>
            <a:ext cx="3492820" cy="3492820"/>
          </a:xfrm>
          <a:custGeom>
            <a:avLst/>
            <a:gdLst/>
            <a:ahLst/>
            <a:cxnLst/>
            <a:rect l="l" t="t" r="r" b="b"/>
            <a:pathLst>
              <a:path w="3492820" h="3492820">
                <a:moveTo>
                  <a:pt x="1746410" y="0"/>
                </a:moveTo>
                <a:cubicBezTo>
                  <a:pt x="2710926" y="0"/>
                  <a:pt x="3492820" y="781894"/>
                  <a:pt x="3492820" y="1746410"/>
                </a:cubicBezTo>
                <a:cubicBezTo>
                  <a:pt x="3492820" y="2710926"/>
                  <a:pt x="2710926" y="3492820"/>
                  <a:pt x="1746410" y="3492820"/>
                </a:cubicBezTo>
                <a:lnTo>
                  <a:pt x="2" y="3492820"/>
                </a:lnTo>
                <a:lnTo>
                  <a:pt x="2" y="2690280"/>
                </a:lnTo>
                <a:lnTo>
                  <a:pt x="0" y="2690280"/>
                </a:lnTo>
                <a:lnTo>
                  <a:pt x="0" y="1746410"/>
                </a:lnTo>
                <a:cubicBezTo>
                  <a:pt x="0" y="781894"/>
                  <a:pt x="781894" y="0"/>
                  <a:pt x="1746410" y="0"/>
                </a:cubicBezTo>
                <a:close/>
              </a:path>
            </a:pathLst>
          </a:custGeom>
          <a:noFill/>
          <a:ln>
            <a:noFill/>
          </a:ln>
        </p:spPr>
      </p:pic>
      <p:pic>
        <p:nvPicPr>
          <p:cNvPr id="4" name="Picture 3"/>
          <p:cNvPicPr>
            <a:picLocks noChangeAspect="1"/>
          </p:cNvPicPr>
          <p:nvPr/>
        </p:nvPicPr>
        <p:blipFill>
          <a:blip r:embed="rId3">
            <a:alphaModFix/>
          </a:blip>
          <a:srcRect l="16113" t="64785" r="61768" b="2033"/>
          <a:stretch>
            <a:fillRect/>
          </a:stretch>
        </p:blipFill>
        <p:spPr>
          <a:xfrm>
            <a:off x="6400799" y="3621604"/>
            <a:ext cx="1757362" cy="1757362"/>
          </a:xfrm>
          <a:custGeom>
            <a:avLst/>
            <a:gdLst/>
            <a:ahLst/>
            <a:cxnLst/>
            <a:rect l="l" t="t" r="r" b="b"/>
            <a:pathLst>
              <a:path w="1757362" h="1757362">
                <a:moveTo>
                  <a:pt x="878682" y="0"/>
                </a:moveTo>
                <a:lnTo>
                  <a:pt x="1757361" y="0"/>
                </a:lnTo>
                <a:lnTo>
                  <a:pt x="1757361" y="629207"/>
                </a:lnTo>
                <a:lnTo>
                  <a:pt x="1757362" y="629207"/>
                </a:lnTo>
                <a:lnTo>
                  <a:pt x="1757362" y="878681"/>
                </a:lnTo>
                <a:cubicBezTo>
                  <a:pt x="1757362" y="1363963"/>
                  <a:pt x="1363963" y="1757362"/>
                  <a:pt x="878681" y="1757362"/>
                </a:cubicBezTo>
                <a:cubicBezTo>
                  <a:pt x="393399" y="1757362"/>
                  <a:pt x="0" y="1363963"/>
                  <a:pt x="0" y="878681"/>
                </a:cubicBezTo>
                <a:lnTo>
                  <a:pt x="1" y="878681"/>
                </a:lnTo>
                <a:cubicBezTo>
                  <a:pt x="1" y="393399"/>
                  <a:pt x="393400" y="0"/>
                  <a:pt x="878682" y="0"/>
                </a:cubicBezTo>
                <a:close/>
              </a:path>
            </a:pathLst>
          </a:custGeom>
          <a:noFill/>
          <a:ln>
            <a:noFill/>
          </a:ln>
        </p:spPr>
      </p:pic>
      <p:sp>
        <p:nvSpPr>
          <p:cNvPr id="5" name="标题 1"/>
          <p:cNvSpPr txBox="1"/>
          <p:nvPr/>
        </p:nvSpPr>
        <p:spPr>
          <a:xfrm flipV="1">
            <a:off x="6066594" y="1519238"/>
            <a:ext cx="2091567" cy="2095500"/>
          </a:xfrm>
          <a:prstGeom prst="teardrop">
            <a:avLst/>
          </a:prstGeom>
          <a:solidFill>
            <a:schemeClr val="bg1"/>
          </a:solidFill>
          <a:ln w="3175" cap="sq">
            <a:solidFill>
              <a:schemeClr val="accent1"/>
            </a:solidFill>
          </a:ln>
          <a:effectLst>
            <a:outerShdw blurRad="254000" sx="102000" sy="102000" algn="ctr" rotWithShape="0">
              <a:schemeClr val="accent1">
                <a:alpha val="5000"/>
              </a:schemeClr>
            </a:outerShdw>
          </a:effectLst>
        </p:spPr>
        <p:txBody>
          <a:bodyPr vert="horz" wrap="square" lIns="91440" tIns="45720" rIns="91440" bIns="45720" rtlCol="0" anchor="t"/>
          <a:lstStyle/>
          <a:p>
            <a:pPr algn="l"/>
            <a:endParaRPr kumimoji="1" lang="zh-CN" altLang="en-US"/>
          </a:p>
        </p:txBody>
      </p:sp>
      <p:sp>
        <p:nvSpPr>
          <p:cNvPr id="6" name="标题 1"/>
          <p:cNvSpPr txBox="1"/>
          <p:nvPr/>
        </p:nvSpPr>
        <p:spPr>
          <a:xfrm flipH="1">
            <a:off x="8158161" y="3621605"/>
            <a:ext cx="2738438" cy="2753795"/>
          </a:xfrm>
          <a:prstGeom prst="teardrop">
            <a:avLst/>
          </a:prstGeom>
          <a:solidFill>
            <a:schemeClr val="bg1"/>
          </a:solidFill>
          <a:ln w="3175" cap="sq">
            <a:solidFill>
              <a:schemeClr val="accent1"/>
            </a:solidFill>
          </a:ln>
          <a:effectLst>
            <a:outerShdw blurRad="254000" sx="102000" sy="102000" algn="ctr" rotWithShape="0">
              <a:schemeClr val="accent1">
                <a:alpha val="5000"/>
              </a:schemeClr>
            </a:outerShdw>
          </a:effectLst>
        </p:spPr>
        <p:txBody>
          <a:bodyPr vert="horz" wrap="square" lIns="91440" tIns="45720" rIns="91440" bIns="45720" rtlCol="0" anchor="t"/>
          <a:lstStyle/>
          <a:p>
            <a:pPr algn="l"/>
            <a:endParaRPr kumimoji="1" lang="zh-CN" altLang="en-US"/>
          </a:p>
        </p:txBody>
      </p:sp>
      <p:sp>
        <p:nvSpPr>
          <p:cNvPr id="7" name="标题 1"/>
          <p:cNvSpPr txBox="1"/>
          <p:nvPr/>
        </p:nvSpPr>
        <p:spPr>
          <a:xfrm>
            <a:off x="6802724" y="2221109"/>
            <a:ext cx="619307" cy="583711"/>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accent1">
              <a:lumMod val="40000"/>
              <a:lumOff val="60000"/>
            </a:schemeClr>
          </a:solidFill>
          <a:ln cap="sq">
            <a:noFill/>
          </a:ln>
        </p:spPr>
        <p:txBody>
          <a:bodyPr vert="horz" wrap="square" lIns="91440" tIns="45720" rIns="91440" bIns="45720" rtlCol="0" anchor="t"/>
          <a:lstStyle/>
          <a:p>
            <a:pPr algn="l"/>
            <a:endParaRPr kumimoji="1" lang="zh-CN" altLang="en-US"/>
          </a:p>
        </p:txBody>
      </p:sp>
      <p:sp>
        <p:nvSpPr>
          <p:cNvPr id="8" name="标题 1"/>
          <p:cNvSpPr txBox="1"/>
          <p:nvPr/>
        </p:nvSpPr>
        <p:spPr>
          <a:xfrm>
            <a:off x="660401" y="1376700"/>
            <a:ext cx="4795519" cy="743168"/>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Overview</a:t>
            </a:r>
            <a:endParaRPr kumimoji="1" lang="zh-CN" altLang="en-US"/>
          </a:p>
        </p:txBody>
      </p:sp>
      <p:sp>
        <p:nvSpPr>
          <p:cNvPr id="9" name="标题 1"/>
          <p:cNvSpPr txBox="1"/>
          <p:nvPr/>
        </p:nvSpPr>
        <p:spPr>
          <a:xfrm>
            <a:off x="660400" y="2208002"/>
            <a:ext cx="4795519" cy="1383577"/>
          </a:xfrm>
          <a:prstGeom prst="rect">
            <a:avLst/>
          </a:prstGeom>
          <a:noFill/>
          <a:ln>
            <a:noFill/>
          </a:ln>
        </p:spPr>
        <p:txBody>
          <a:bodyPr vert="horz" wrap="square" lIns="0" tIns="0" rIns="0" bIns="0" rtlCol="0" anchor="t"/>
          <a:lstStyle/>
          <a:p>
            <a:pPr algn="l"/>
            <a:r>
              <a:rPr kumimoji="1" lang="en-US" altLang="zh-CN" sz="1400" dirty="0">
                <a:ln w="12700">
                  <a:noFill/>
                </a:ln>
                <a:solidFill>
                  <a:srgbClr val="404040">
                    <a:alpha val="100000"/>
                  </a:srgbClr>
                </a:solidFill>
                <a:latin typeface="Poppins"/>
                <a:ea typeface="Poppins"/>
                <a:cs typeface="Poppins"/>
              </a:rPr>
              <a:t>Sensitivity labels classify and protect sensitive data by applying relevant security settings. They can be used to “drive” different compliance activities.</a:t>
            </a:r>
            <a:endParaRPr kumimoji="1" lang="zh-CN" altLang="en-US" dirty="0"/>
          </a:p>
        </p:txBody>
      </p:sp>
      <p:sp>
        <p:nvSpPr>
          <p:cNvPr id="10" name="标题 1"/>
          <p:cNvSpPr txBox="1"/>
          <p:nvPr/>
        </p:nvSpPr>
        <p:spPr>
          <a:xfrm>
            <a:off x="9103041" y="4569935"/>
            <a:ext cx="881778" cy="771983"/>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ahLst/>
            <a:cxn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accent1">
              <a:lumMod val="40000"/>
              <a:lumOff val="60000"/>
            </a:schemeClr>
          </a:solidFill>
          <a:ln cap="sq">
            <a:noFill/>
          </a:ln>
        </p:spPr>
        <p:txBody>
          <a:bodyPr vert="horz" wrap="square" lIns="91440" tIns="45720" rIns="91440" bIns="45720" rtlCol="0" anchor="t"/>
          <a:lstStyle/>
          <a:p>
            <a:pPr algn="l"/>
            <a:endParaRPr kumimoji="1" lang="zh-CN" altLang="en-US"/>
          </a:p>
        </p:txBody>
      </p:sp>
      <p:sp>
        <p:nvSpPr>
          <p:cNvPr id="11" name="标题 1"/>
          <p:cNvSpPr txBox="1"/>
          <p:nvPr/>
        </p:nvSpPr>
        <p:spPr>
          <a:xfrm>
            <a:off x="660401" y="3672821"/>
            <a:ext cx="4795519" cy="743168"/>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Business Implications</a:t>
            </a:r>
            <a:endParaRPr kumimoji="1" lang="zh-CN" altLang="en-US"/>
          </a:p>
        </p:txBody>
      </p:sp>
      <p:sp>
        <p:nvSpPr>
          <p:cNvPr id="12" name="标题 1"/>
          <p:cNvSpPr txBox="1"/>
          <p:nvPr/>
        </p:nvSpPr>
        <p:spPr>
          <a:xfrm>
            <a:off x="660400" y="4504124"/>
            <a:ext cx="4795519" cy="1383577"/>
          </a:xfrm>
          <a:prstGeom prst="rect">
            <a:avLst/>
          </a:prstGeom>
          <a:noFill/>
          <a:ln>
            <a:noFill/>
          </a:ln>
        </p:spPr>
        <p:txBody>
          <a:bodyPr vert="horz" wrap="square" lIns="0" tIns="0" rIns="0" bIns="0" rtlCol="0" anchor="t"/>
          <a:lstStyle/>
          <a:p>
            <a:pPr algn="l"/>
            <a:r>
              <a:rPr kumimoji="1" lang="en-US" altLang="zh-CN" sz="1400" dirty="0">
                <a:ln w="12700">
                  <a:noFill/>
                </a:ln>
                <a:solidFill>
                  <a:srgbClr val="404040">
                    <a:alpha val="100000"/>
                  </a:srgbClr>
                </a:solidFill>
                <a:latin typeface="Poppins"/>
                <a:ea typeface="Poppins"/>
                <a:cs typeface="Poppins"/>
              </a:rPr>
              <a:t>Implementing sensitivity labels can enhance data security and ensure compliance with regulations.</a:t>
            </a:r>
            <a:endParaRPr kumimoji="1" lang="zh-CN" altLang="en-US" dirty="0"/>
          </a:p>
        </p:txBody>
      </p:sp>
      <p:sp>
        <p:nvSpPr>
          <p:cNvPr id="13" name="标题 1"/>
          <p:cNvSpPr txBox="1"/>
          <p:nvPr/>
        </p:nvSpPr>
        <p:spPr>
          <a:xfrm>
            <a:off x="271780" y="279022"/>
            <a:ext cx="11066780" cy="432000"/>
          </a:xfrm>
          <a:prstGeom prst="rect">
            <a:avLst/>
          </a:prstGeom>
          <a:noFill/>
          <a:ln>
            <a:noFill/>
          </a:ln>
        </p:spPr>
        <p:txBody>
          <a:bodyPr vert="horz" wrap="square" lIns="0" tIns="0" rIns="0" bIns="0" rtlCol="0" anchor="ctr"/>
          <a:lstStyle/>
          <a:p>
            <a:pPr algn="l"/>
            <a:r>
              <a:rPr kumimoji="1" lang="en-US" altLang="zh-CN" sz="3200">
                <a:ln w="12700">
                  <a:noFill/>
                </a:ln>
                <a:solidFill>
                  <a:srgbClr val="03103B">
                    <a:alpha val="100000"/>
                  </a:srgbClr>
                </a:solidFill>
                <a:latin typeface="poppins-bold"/>
                <a:ea typeface="poppins-bold"/>
                <a:cs typeface="poppins-bold"/>
              </a:rPr>
              <a:t>Definition and Importance</a:t>
            </a:r>
            <a:endParaRPr kumimoji="1" lang="zh-CN" altLang="en-US"/>
          </a:p>
        </p:txBody>
      </p:sp>
      <p:cxnSp>
        <p:nvCxnSpPr>
          <p:cNvPr id="14" name="标题 1"/>
          <p:cNvCxnSpPr/>
          <p:nvPr/>
        </p:nvCxnSpPr>
        <p:spPr>
          <a:xfrm>
            <a:off x="271780" y="855115"/>
            <a:ext cx="10937240" cy="0"/>
          </a:xfrm>
          <a:prstGeom prst="line">
            <a:avLst/>
          </a:prstGeom>
          <a:noFill/>
          <a:ln w="15875" cap="sq">
            <a:solidFill>
              <a:schemeClr val="tx1">
                <a:lumMod val="50000"/>
                <a:lumOff val="50000"/>
              </a:schemeClr>
            </a:solidFill>
            <a:miter/>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0" y="2300698"/>
            <a:ext cx="1736470" cy="3513452"/>
          </a:xfrm>
          <a:custGeom>
            <a:avLst/>
            <a:gdLst>
              <a:gd name="connsiteX0" fmla="*/ 0 w 1736470"/>
              <a:gd name="connsiteY0" fmla="*/ 0 h 3513452"/>
              <a:gd name="connsiteX1" fmla="*/ 158392 w 1736470"/>
              <a:gd name="connsiteY1" fmla="*/ 7999 h 3513452"/>
              <a:gd name="connsiteX2" fmla="*/ 1736470 w 1736470"/>
              <a:gd name="connsiteY2" fmla="*/ 1756726 h 3513452"/>
              <a:gd name="connsiteX3" fmla="*/ 158392 w 1736470"/>
              <a:gd name="connsiteY3" fmla="*/ 3505454 h 3513452"/>
              <a:gd name="connsiteX4" fmla="*/ 0 w 1736470"/>
              <a:gd name="connsiteY4" fmla="*/ 3513452 h 3513452"/>
              <a:gd name="connsiteX5" fmla="*/ 0 w 1736470"/>
              <a:gd name="connsiteY5" fmla="*/ 2851358 h 3513452"/>
              <a:gd name="connsiteX6" fmla="*/ 90697 w 1736470"/>
              <a:gd name="connsiteY6" fmla="*/ 2846778 h 3513452"/>
              <a:gd name="connsiteX7" fmla="*/ 1074376 w 1736470"/>
              <a:gd name="connsiteY7" fmla="*/ 1756726 h 3513452"/>
              <a:gd name="connsiteX8" fmla="*/ 90697 w 1736470"/>
              <a:gd name="connsiteY8" fmla="*/ 666674 h 3513452"/>
              <a:gd name="connsiteX9" fmla="*/ 0 w 1736470"/>
              <a:gd name="connsiteY9" fmla="*/ 662094 h 3513452"/>
            </a:gdLst>
            <a:ahLst/>
            <a:cxnLst/>
            <a:rect l="l" t="t" r="r" b="b"/>
            <a:pathLst>
              <a:path w="1736470" h="3513452">
                <a:moveTo>
                  <a:pt x="0" y="0"/>
                </a:moveTo>
                <a:lnTo>
                  <a:pt x="158392" y="7999"/>
                </a:lnTo>
                <a:cubicBezTo>
                  <a:pt x="1044775" y="98016"/>
                  <a:pt x="1736470" y="846594"/>
                  <a:pt x="1736470" y="1756726"/>
                </a:cubicBezTo>
                <a:cubicBezTo>
                  <a:pt x="1736470" y="2666859"/>
                  <a:pt x="1044775" y="3415437"/>
                  <a:pt x="158392" y="3505454"/>
                </a:cubicBezTo>
                <a:lnTo>
                  <a:pt x="0" y="3513452"/>
                </a:lnTo>
                <a:lnTo>
                  <a:pt x="0" y="2851358"/>
                </a:lnTo>
                <a:lnTo>
                  <a:pt x="90697" y="2846778"/>
                </a:lnTo>
                <a:cubicBezTo>
                  <a:pt x="643215" y="2790667"/>
                  <a:pt x="1074376" y="2324048"/>
                  <a:pt x="1074376" y="1756726"/>
                </a:cubicBezTo>
                <a:cubicBezTo>
                  <a:pt x="1074376" y="1189405"/>
                  <a:pt x="643215" y="722786"/>
                  <a:pt x="90697" y="666674"/>
                </a:cubicBezTo>
                <a:lnTo>
                  <a:pt x="0" y="662094"/>
                </a:lnTo>
                <a:close/>
              </a:path>
            </a:pathLst>
          </a:custGeom>
          <a:solidFill>
            <a:srgbClr val="F2F2F2">
              <a:alpha val="50000"/>
            </a:srgb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10437117" y="2299769"/>
            <a:ext cx="1754883" cy="3515311"/>
          </a:xfrm>
          <a:custGeom>
            <a:avLst/>
            <a:gdLst>
              <a:gd name="connsiteX0" fmla="*/ 1754883 w 1754883"/>
              <a:gd name="connsiteY0" fmla="*/ 0 h 3515311"/>
              <a:gd name="connsiteX1" fmla="*/ 1754883 w 1754883"/>
              <a:gd name="connsiteY1" fmla="*/ 662094 h 3515311"/>
              <a:gd name="connsiteX2" fmla="*/ 1645773 w 1754883"/>
              <a:gd name="connsiteY2" fmla="*/ 667603 h 3515311"/>
              <a:gd name="connsiteX3" fmla="*/ 662094 w 1754883"/>
              <a:gd name="connsiteY3" fmla="*/ 1757655 h 3515311"/>
              <a:gd name="connsiteX4" fmla="*/ 1645773 w 1754883"/>
              <a:gd name="connsiteY4" fmla="*/ 2847707 h 3515311"/>
              <a:gd name="connsiteX5" fmla="*/ 1754883 w 1754883"/>
              <a:gd name="connsiteY5" fmla="*/ 2853217 h 3515311"/>
              <a:gd name="connsiteX6" fmla="*/ 1754883 w 1754883"/>
              <a:gd name="connsiteY6" fmla="*/ 3515311 h 3515311"/>
              <a:gd name="connsiteX7" fmla="*/ 1578078 w 1754883"/>
              <a:gd name="connsiteY7" fmla="*/ 3506383 h 3515311"/>
              <a:gd name="connsiteX8" fmla="*/ 0 w 1754883"/>
              <a:gd name="connsiteY8" fmla="*/ 1757655 h 3515311"/>
              <a:gd name="connsiteX9" fmla="*/ 1578078 w 1754883"/>
              <a:gd name="connsiteY9" fmla="*/ 8928 h 3515311"/>
            </a:gdLst>
            <a:ahLst/>
            <a:cxnLst/>
            <a:rect l="l" t="t" r="r" b="b"/>
            <a:pathLst>
              <a:path w="1754883" h="3515311">
                <a:moveTo>
                  <a:pt x="1754883" y="0"/>
                </a:moveTo>
                <a:lnTo>
                  <a:pt x="1754883" y="662094"/>
                </a:lnTo>
                <a:lnTo>
                  <a:pt x="1645773" y="667603"/>
                </a:lnTo>
                <a:cubicBezTo>
                  <a:pt x="1093256" y="723715"/>
                  <a:pt x="662094" y="1190334"/>
                  <a:pt x="662094" y="1757655"/>
                </a:cubicBezTo>
                <a:cubicBezTo>
                  <a:pt x="662094" y="2324977"/>
                  <a:pt x="1093256" y="2791596"/>
                  <a:pt x="1645773" y="2847707"/>
                </a:cubicBezTo>
                <a:lnTo>
                  <a:pt x="1754883" y="2853217"/>
                </a:lnTo>
                <a:lnTo>
                  <a:pt x="1754883" y="3515311"/>
                </a:lnTo>
                <a:lnTo>
                  <a:pt x="1578078" y="3506383"/>
                </a:lnTo>
                <a:cubicBezTo>
                  <a:pt x="691695" y="3416366"/>
                  <a:pt x="0" y="2667788"/>
                  <a:pt x="0" y="1757655"/>
                </a:cubicBezTo>
                <a:cubicBezTo>
                  <a:pt x="0" y="847523"/>
                  <a:pt x="691695" y="98945"/>
                  <a:pt x="1578078" y="8928"/>
                </a:cubicBezTo>
                <a:close/>
              </a:path>
            </a:pathLst>
          </a:custGeom>
          <a:solidFill>
            <a:srgbClr val="F2F2F2">
              <a:alpha val="50000"/>
            </a:srgb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743335" y="1330464"/>
            <a:ext cx="3772995" cy="4819372"/>
          </a:xfrm>
          <a:prstGeom prst="roundRect">
            <a:avLst>
              <a:gd name="adj" fmla="val 6029"/>
            </a:avLst>
          </a:prstGeom>
          <a:solidFill>
            <a:schemeClr val="bg1"/>
          </a:solidFill>
          <a:ln w="12700" cap="sq">
            <a:solidFill>
              <a:schemeClr val="bg1">
                <a:lumMod val="95000"/>
              </a:schemeClr>
            </a:solidFill>
            <a:miter/>
          </a:ln>
          <a:effectLst>
            <a:outerShdw blurRad="317500" dist="63500" dir="5400000" algn="t" rotWithShape="0">
              <a:schemeClr val="tx1">
                <a:lumMod val="75000"/>
                <a:lumOff val="25000"/>
                <a:alpha val="21000"/>
              </a:schemeClr>
            </a:outerShdw>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1963933" y="3678995"/>
            <a:ext cx="3331800" cy="2366205"/>
          </a:xfrm>
          <a:prstGeom prst="rect">
            <a:avLst/>
          </a:prstGeom>
          <a:noFill/>
          <a:ln cap="sq">
            <a:noFill/>
          </a:ln>
          <a:effectLst/>
        </p:spPr>
        <p:txBody>
          <a:bodyPr vert="horz" wrap="square" lIns="0" tIns="0" rIns="0" bIns="0" rtlCol="0" anchor="t"/>
          <a:lstStyle/>
          <a:p>
            <a:pPr algn="ctr"/>
            <a:r>
              <a:rPr kumimoji="1" lang="en-US" altLang="zh-CN" sz="1400" dirty="0">
                <a:ln w="12700">
                  <a:noFill/>
                </a:ln>
                <a:solidFill>
                  <a:srgbClr val="404040">
                    <a:alpha val="100000"/>
                  </a:srgbClr>
                </a:solidFill>
                <a:latin typeface="Poppins"/>
                <a:ea typeface="Poppins"/>
                <a:cs typeface="Poppins"/>
              </a:rPr>
              <a:t>Begin by defining label names, descriptions, and the protections settings to be applied. Best practices suggests a defined and consistently applied standard at the enterprise level.</a:t>
            </a:r>
            <a:endParaRPr kumimoji="1" lang="zh-CN" altLang="en-US" dirty="0"/>
          </a:p>
        </p:txBody>
      </p:sp>
      <p:sp>
        <p:nvSpPr>
          <p:cNvPr id="7" name="标题 1"/>
          <p:cNvSpPr txBox="1"/>
          <p:nvPr/>
        </p:nvSpPr>
        <p:spPr>
          <a:xfrm>
            <a:off x="1938328" y="3035393"/>
            <a:ext cx="3383008" cy="492967"/>
          </a:xfrm>
          <a:prstGeom prst="rect">
            <a:avLst/>
          </a:prstGeom>
          <a:noFill/>
          <a:ln cap="sq">
            <a:noFill/>
          </a:ln>
          <a:effectLst/>
        </p:spPr>
        <p:txBody>
          <a:bodyPr vert="horz" wrap="square" lIns="0" tIns="0" rIns="0" bIns="0" rtlCol="0" anchor="ctr"/>
          <a:lstStyle/>
          <a:p>
            <a:pPr algn="ctr"/>
            <a:r>
              <a:rPr kumimoji="1" lang="en-US" altLang="zh-CN" sz="1600">
                <a:ln w="12700">
                  <a:noFill/>
                </a:ln>
                <a:solidFill>
                  <a:srgbClr val="03103B">
                    <a:alpha val="100000"/>
                  </a:srgbClr>
                </a:solidFill>
                <a:latin typeface="poppins-bold"/>
                <a:ea typeface="poppins-bold"/>
                <a:cs typeface="poppins-bold"/>
              </a:rPr>
              <a:t>Initial Configuration</a:t>
            </a:r>
            <a:endParaRPr kumimoji="1" lang="zh-CN" altLang="en-US"/>
          </a:p>
        </p:txBody>
      </p:sp>
      <p:sp>
        <p:nvSpPr>
          <p:cNvPr id="8" name="标题 1"/>
          <p:cNvSpPr txBox="1"/>
          <p:nvPr/>
        </p:nvSpPr>
        <p:spPr>
          <a:xfrm>
            <a:off x="3067148" y="1721288"/>
            <a:ext cx="1125370" cy="1125370"/>
          </a:xfrm>
          <a:prstGeom prst="arc">
            <a:avLst>
              <a:gd name="adj1" fmla="val 11535238"/>
              <a:gd name="adj2" fmla="val 21304494"/>
            </a:avLst>
          </a:prstGeom>
          <a:noFill/>
          <a:ln w="6350" cap="sq">
            <a:solidFill>
              <a:schemeClr val="accent1"/>
            </a:solidFill>
            <a:miter/>
            <a:headEnd w="sm" len="sm"/>
            <a:tailEnd type="oval" w="sm" len="sm"/>
          </a:ln>
        </p:spPr>
        <p:txBody>
          <a:bodyPr vert="horz" wrap="square" lIns="91440" tIns="45720" rIns="91440" bIns="45720" rtlCol="0" anchor="ctr"/>
          <a:lstStyle/>
          <a:p>
            <a:pPr algn="ctr"/>
            <a:endParaRPr kumimoji="1" lang="zh-CN" altLang="en-US"/>
          </a:p>
        </p:txBody>
      </p:sp>
      <p:sp>
        <p:nvSpPr>
          <p:cNvPr id="9" name="标题 1"/>
          <p:cNvSpPr txBox="1"/>
          <p:nvPr/>
        </p:nvSpPr>
        <p:spPr>
          <a:xfrm flipH="1" flipV="1">
            <a:off x="3067148" y="1721288"/>
            <a:ext cx="1125370" cy="1125370"/>
          </a:xfrm>
          <a:prstGeom prst="arc">
            <a:avLst>
              <a:gd name="adj1" fmla="val 11065857"/>
              <a:gd name="adj2" fmla="val 77504"/>
            </a:avLst>
          </a:prstGeom>
          <a:noFill/>
          <a:ln w="6350" cap="sq">
            <a:solidFill>
              <a:schemeClr val="accent1"/>
            </a:solidFill>
            <a:miter/>
            <a:headEnd w="sm" len="sm"/>
            <a:tailEnd type="oval" w="sm" len="sm"/>
          </a:ln>
        </p:spPr>
        <p:txBody>
          <a:bodyPr vert="horz" wrap="square" lIns="91440" tIns="45720" rIns="91440" bIns="45720" rtlCol="0" anchor="ctr"/>
          <a:lstStyle/>
          <a:p>
            <a:pPr algn="ctr"/>
            <a:endParaRPr kumimoji="1" lang="zh-CN" altLang="en-US"/>
          </a:p>
        </p:txBody>
      </p:sp>
      <p:sp>
        <p:nvSpPr>
          <p:cNvPr id="10" name="标题 1"/>
          <p:cNvSpPr txBox="1"/>
          <p:nvPr/>
        </p:nvSpPr>
        <p:spPr>
          <a:xfrm flipH="1">
            <a:off x="3148034" y="1802174"/>
            <a:ext cx="963599" cy="963599"/>
          </a:xfrm>
          <a:prstGeom prst="ellipse">
            <a:avLst/>
          </a:prstGeom>
          <a:solidFill>
            <a:schemeClr val="bg1"/>
          </a:solidFill>
          <a:ln w="19050" cap="sq">
            <a:solidFill>
              <a:schemeClr val="accent1"/>
            </a:solid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6664688" y="1330464"/>
            <a:ext cx="3772995" cy="4816336"/>
          </a:xfrm>
          <a:prstGeom prst="roundRect">
            <a:avLst>
              <a:gd name="adj" fmla="val 6029"/>
            </a:avLst>
          </a:prstGeom>
          <a:solidFill>
            <a:schemeClr val="bg1"/>
          </a:solidFill>
          <a:ln w="12700" cap="sq">
            <a:solidFill>
              <a:schemeClr val="bg1">
                <a:lumMod val="95000"/>
              </a:schemeClr>
            </a:solidFill>
            <a:miter/>
          </a:ln>
          <a:effectLst>
            <a:outerShdw blurRad="317500" dist="63500" dir="5400000" algn="t" rotWithShape="0">
              <a:schemeClr val="tx1">
                <a:lumMod val="75000"/>
                <a:lumOff val="25000"/>
                <a:alpha val="21000"/>
              </a:schemeClr>
            </a:outerShdw>
          </a:effectLst>
        </p:spPr>
        <p:txBody>
          <a:bodyPr vert="horz" wrap="square" lIns="91440" tIns="45720" rIns="91440" bIns="45720" rtlCol="0" anchor="ctr"/>
          <a:lstStyle/>
          <a:p>
            <a:pPr algn="ctr"/>
            <a:endParaRPr kumimoji="1" lang="zh-CN" altLang="en-US"/>
          </a:p>
        </p:txBody>
      </p:sp>
      <p:sp>
        <p:nvSpPr>
          <p:cNvPr id="12" name="标题 1"/>
          <p:cNvSpPr txBox="1"/>
          <p:nvPr/>
        </p:nvSpPr>
        <p:spPr>
          <a:xfrm>
            <a:off x="6862049" y="3035393"/>
            <a:ext cx="3378273" cy="492967"/>
          </a:xfrm>
          <a:prstGeom prst="rect">
            <a:avLst/>
          </a:prstGeom>
          <a:noFill/>
          <a:ln cap="sq">
            <a:noFill/>
          </a:ln>
          <a:effectLst/>
        </p:spPr>
        <p:txBody>
          <a:bodyPr vert="horz" wrap="square" lIns="0" tIns="0" rIns="0" bIns="0" rtlCol="0" anchor="ctr"/>
          <a:lstStyle/>
          <a:p>
            <a:pPr algn="ctr"/>
            <a:r>
              <a:rPr kumimoji="1" lang="en-US" altLang="zh-CN" sz="1600">
                <a:ln w="12700">
                  <a:noFill/>
                </a:ln>
                <a:solidFill>
                  <a:srgbClr val="000627">
                    <a:alpha val="100000"/>
                  </a:srgbClr>
                </a:solidFill>
                <a:latin typeface="poppins-bold"/>
                <a:ea typeface="poppins-bold"/>
                <a:cs typeface="poppins-bold"/>
              </a:rPr>
              <a:t>Publishing Labels</a:t>
            </a:r>
            <a:endParaRPr kumimoji="1" lang="zh-CN" altLang="en-US"/>
          </a:p>
        </p:txBody>
      </p:sp>
      <p:sp>
        <p:nvSpPr>
          <p:cNvPr id="13" name="标题 1"/>
          <p:cNvSpPr txBox="1"/>
          <p:nvPr/>
        </p:nvSpPr>
        <p:spPr>
          <a:xfrm>
            <a:off x="7986783" y="1721288"/>
            <a:ext cx="1125370" cy="1125370"/>
          </a:xfrm>
          <a:prstGeom prst="arc">
            <a:avLst>
              <a:gd name="adj1" fmla="val 11535238"/>
              <a:gd name="adj2" fmla="val 21304494"/>
            </a:avLst>
          </a:prstGeom>
          <a:noFill/>
          <a:ln w="6350" cap="sq">
            <a:solidFill>
              <a:schemeClr val="accent2">
                <a:lumMod val="40000"/>
                <a:lumOff val="60000"/>
              </a:schemeClr>
            </a:solidFill>
            <a:miter/>
            <a:headEnd w="sm" len="sm"/>
            <a:tailEnd type="oval" w="sm" len="sm"/>
          </a:ln>
        </p:spPr>
        <p:txBody>
          <a:bodyPr vert="horz" wrap="square" lIns="91440" tIns="45720" rIns="91440" bIns="45720" rtlCol="0" anchor="ctr"/>
          <a:lstStyle/>
          <a:p>
            <a:pPr algn="ctr"/>
            <a:endParaRPr kumimoji="1" lang="zh-CN" altLang="en-US"/>
          </a:p>
        </p:txBody>
      </p:sp>
      <p:sp>
        <p:nvSpPr>
          <p:cNvPr id="14" name="标题 1"/>
          <p:cNvSpPr txBox="1"/>
          <p:nvPr/>
        </p:nvSpPr>
        <p:spPr>
          <a:xfrm flipH="1" flipV="1">
            <a:off x="7986783" y="1721288"/>
            <a:ext cx="1125370" cy="1125370"/>
          </a:xfrm>
          <a:prstGeom prst="arc">
            <a:avLst>
              <a:gd name="adj1" fmla="val 11065857"/>
              <a:gd name="adj2" fmla="val 77504"/>
            </a:avLst>
          </a:prstGeom>
          <a:noFill/>
          <a:ln w="6350" cap="sq">
            <a:solidFill>
              <a:schemeClr val="accent2">
                <a:lumMod val="40000"/>
                <a:lumOff val="60000"/>
              </a:schemeClr>
            </a:solidFill>
            <a:miter/>
            <a:headEnd w="sm" len="sm"/>
            <a:tailEnd type="oval" w="sm" len="sm"/>
          </a:ln>
        </p:spPr>
        <p:txBody>
          <a:bodyPr vert="horz" wrap="square" lIns="91440" tIns="45720" rIns="91440" bIns="45720" rtlCol="0" anchor="ctr"/>
          <a:lstStyle/>
          <a:p>
            <a:pPr algn="ctr"/>
            <a:endParaRPr kumimoji="1" lang="zh-CN" altLang="en-US"/>
          </a:p>
        </p:txBody>
      </p:sp>
      <p:sp>
        <p:nvSpPr>
          <p:cNvPr id="15" name="标题 1"/>
          <p:cNvSpPr txBox="1"/>
          <p:nvPr/>
        </p:nvSpPr>
        <p:spPr>
          <a:xfrm flipH="1">
            <a:off x="8067670" y="1802174"/>
            <a:ext cx="963599" cy="963599"/>
          </a:xfrm>
          <a:prstGeom prst="ellipse">
            <a:avLst/>
          </a:prstGeom>
          <a:solidFill>
            <a:schemeClr val="bg1"/>
          </a:solidFill>
          <a:ln w="19050" cap="sq">
            <a:gradFill>
              <a:gsLst>
                <a:gs pos="42000">
                  <a:schemeClr val="accent2"/>
                </a:gs>
                <a:gs pos="100000">
                  <a:schemeClr val="accent2">
                    <a:lumMod val="60000"/>
                    <a:lumOff val="40000"/>
                  </a:schemeClr>
                </a:gs>
              </a:gsLst>
              <a:lin ang="16200000" scaled="0"/>
            </a:grad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6881302" y="3678995"/>
            <a:ext cx="3339766" cy="2366205"/>
          </a:xfrm>
          <a:prstGeom prst="rect">
            <a:avLst/>
          </a:prstGeom>
          <a:noFill/>
          <a:ln cap="sq">
            <a:noFill/>
          </a:ln>
          <a:effectLst/>
        </p:spPr>
        <p:txBody>
          <a:bodyPr vert="horz" wrap="square" lIns="0" tIns="0" rIns="0" bIns="0" rtlCol="0" anchor="t"/>
          <a:lstStyle/>
          <a:p>
            <a:pPr algn="ctr"/>
            <a:r>
              <a:rPr kumimoji="1" lang="en-US" altLang="zh-CN" sz="1400" dirty="0">
                <a:ln w="12700">
                  <a:noFill/>
                </a:ln>
                <a:solidFill>
                  <a:srgbClr val="404040">
                    <a:alpha val="100000"/>
                  </a:srgbClr>
                </a:solidFill>
                <a:latin typeface="Poppins"/>
                <a:ea typeface="Poppins"/>
                <a:cs typeface="Poppins"/>
              </a:rPr>
              <a:t>Labels must be published to be available for users or auto-labeling policies. We’ll see some of this in our lab(s).</a:t>
            </a:r>
            <a:endParaRPr kumimoji="1" lang="zh-CN" altLang="en-US" dirty="0"/>
          </a:p>
        </p:txBody>
      </p:sp>
      <p:sp>
        <p:nvSpPr>
          <p:cNvPr id="17" name="标题 1"/>
          <p:cNvSpPr txBox="1"/>
          <p:nvPr/>
        </p:nvSpPr>
        <p:spPr>
          <a:xfrm>
            <a:off x="8316254" y="2017635"/>
            <a:ext cx="466429" cy="532677"/>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ahLst/>
            <a:cxn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solidFill>
            <a:schemeClr val="accent2"/>
          </a:solidFill>
          <a:ln w="7163" cap="flat">
            <a:noFill/>
            <a:miter/>
          </a:ln>
        </p:spPr>
        <p:txBody>
          <a:bodyPr vert="horz" wrap="square" lIns="91440" tIns="45720" rIns="91440" bIns="45720" rtlCol="0" anchor="ctr"/>
          <a:lstStyle/>
          <a:p>
            <a:pPr algn="l"/>
            <a:endParaRPr kumimoji="1" lang="zh-CN" altLang="en-US"/>
          </a:p>
        </p:txBody>
      </p:sp>
      <p:sp>
        <p:nvSpPr>
          <p:cNvPr id="18" name="标题 1"/>
          <p:cNvSpPr txBox="1"/>
          <p:nvPr/>
        </p:nvSpPr>
        <p:spPr>
          <a:xfrm>
            <a:off x="3383962" y="2017635"/>
            <a:ext cx="491742" cy="53267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accent1"/>
          </a:solidFill>
          <a:ln w="7163" cap="flat">
            <a:no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271780" y="279022"/>
            <a:ext cx="11066780" cy="432000"/>
          </a:xfrm>
          <a:prstGeom prst="rect">
            <a:avLst/>
          </a:prstGeom>
          <a:noFill/>
          <a:ln>
            <a:noFill/>
          </a:ln>
        </p:spPr>
        <p:txBody>
          <a:bodyPr vert="horz" wrap="square" lIns="0" tIns="0" rIns="0" bIns="0" rtlCol="0" anchor="ctr"/>
          <a:lstStyle/>
          <a:p>
            <a:pPr algn="l"/>
            <a:r>
              <a:rPr kumimoji="1" lang="en-US" altLang="zh-CN" sz="3200">
                <a:ln w="12700">
                  <a:noFill/>
                </a:ln>
                <a:solidFill>
                  <a:srgbClr val="03103B">
                    <a:alpha val="100000"/>
                  </a:srgbClr>
                </a:solidFill>
                <a:latin typeface="poppins-bold"/>
                <a:ea typeface="poppins-bold"/>
                <a:cs typeface="poppins-bold"/>
              </a:rPr>
              <a:t>Steps for Creation</a:t>
            </a:r>
            <a:endParaRPr kumimoji="1" lang="zh-CN" altLang="en-US"/>
          </a:p>
        </p:txBody>
      </p:sp>
      <p:cxnSp>
        <p:nvCxnSpPr>
          <p:cNvPr id="20" name="标题 1"/>
          <p:cNvCxnSpPr/>
          <p:nvPr/>
        </p:nvCxnSpPr>
        <p:spPr>
          <a:xfrm>
            <a:off x="271780" y="855115"/>
            <a:ext cx="10937240" cy="0"/>
          </a:xfrm>
          <a:prstGeom prst="line">
            <a:avLst/>
          </a:prstGeom>
          <a:noFill/>
          <a:ln w="15875" cap="sq">
            <a:solidFill>
              <a:schemeClr val="tx1">
                <a:lumMod val="50000"/>
                <a:lumOff val="50000"/>
              </a:schemeClr>
            </a:solidFill>
            <a:miter/>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1584569" y="1626865"/>
            <a:ext cx="4104788" cy="3030201"/>
          </a:xfrm>
          <a:prstGeom prst="roundRect">
            <a:avLst>
              <a:gd name="adj" fmla="val 3892"/>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1584569" y="1533424"/>
            <a:ext cx="4104788" cy="482230"/>
          </a:xfrm>
          <a:prstGeom prst="round2SameRect">
            <a:avLst>
              <a:gd name="adj1" fmla="val 12769"/>
              <a:gd name="adj2" fmla="val 0"/>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pic>
        <p:nvPicPr>
          <p:cNvPr id="5" name="Picture 4"/>
          <p:cNvPicPr>
            <a:picLocks noChangeAspect="1"/>
          </p:cNvPicPr>
          <p:nvPr/>
        </p:nvPicPr>
        <p:blipFill>
          <a:blip r:embed="rId2">
            <a:alphaModFix/>
          </a:blip>
          <a:srcRect l="9685" t="1754" r="5286" b="10932"/>
          <a:stretch>
            <a:fillRect/>
          </a:stretch>
        </p:blipFill>
        <p:spPr>
          <a:xfrm>
            <a:off x="1703921" y="2108135"/>
            <a:ext cx="3866084" cy="2449780"/>
          </a:xfrm>
          <a:custGeom>
            <a:avLst/>
            <a:gdLst/>
            <a:ahLst/>
            <a:cxnLst/>
            <a:rect l="l" t="t" r="r" b="b"/>
            <a:pathLst>
              <a:path w="3866084" h="2449780">
                <a:moveTo>
                  <a:pt x="95346" y="0"/>
                </a:moveTo>
                <a:lnTo>
                  <a:pt x="3770738" y="0"/>
                </a:lnTo>
                <a:cubicBezTo>
                  <a:pt x="3823396" y="0"/>
                  <a:pt x="3866084" y="42688"/>
                  <a:pt x="3866084" y="95346"/>
                </a:cubicBezTo>
                <a:lnTo>
                  <a:pt x="3866084" y="2354434"/>
                </a:lnTo>
                <a:cubicBezTo>
                  <a:pt x="3866084" y="2407092"/>
                  <a:pt x="3823396" y="2449780"/>
                  <a:pt x="3770738" y="2449780"/>
                </a:cubicBezTo>
                <a:lnTo>
                  <a:pt x="95346" y="2449780"/>
                </a:lnTo>
                <a:cubicBezTo>
                  <a:pt x="42688" y="2449780"/>
                  <a:pt x="0" y="2407092"/>
                  <a:pt x="0" y="2354434"/>
                </a:cubicBezTo>
                <a:lnTo>
                  <a:pt x="0" y="95346"/>
                </a:lnTo>
                <a:cubicBezTo>
                  <a:pt x="0" y="42688"/>
                  <a:pt x="42688" y="0"/>
                  <a:pt x="95346" y="0"/>
                </a:cubicBezTo>
                <a:close/>
              </a:path>
            </a:pathLst>
          </a:custGeom>
          <a:noFill/>
          <a:ln>
            <a:noFill/>
          </a:ln>
        </p:spPr>
      </p:pic>
      <p:sp>
        <p:nvSpPr>
          <p:cNvPr id="6" name="标题 1"/>
          <p:cNvSpPr txBox="1"/>
          <p:nvPr/>
        </p:nvSpPr>
        <p:spPr>
          <a:xfrm>
            <a:off x="1584569" y="4814906"/>
            <a:ext cx="4104788" cy="916070"/>
          </a:xfrm>
          <a:prstGeom prst="rect">
            <a:avLst/>
          </a:prstGeom>
          <a:noFill/>
          <a:ln>
            <a:noFill/>
          </a:ln>
        </p:spPr>
        <p:txBody>
          <a:bodyPr vert="horz" wrap="square" lIns="0" tIns="0" rIns="0" bIns="0" rtlCol="0" anchor="t"/>
          <a:lstStyle/>
          <a:p>
            <a:pPr algn="ctr"/>
            <a:r>
              <a:rPr kumimoji="1" lang="en-US" altLang="zh-CN" sz="1200" dirty="0">
                <a:ln w="12700">
                  <a:noFill/>
                </a:ln>
                <a:solidFill>
                  <a:srgbClr val="262626">
                    <a:alpha val="100000"/>
                  </a:srgbClr>
                </a:solidFill>
                <a:latin typeface="Poppins"/>
                <a:ea typeface="Poppins"/>
                <a:cs typeface="Poppins"/>
              </a:rPr>
              <a:t>Customize sensitivity labels to meet specific organizational needs, including user permissions.</a:t>
            </a:r>
            <a:endParaRPr kumimoji="1" lang="zh-CN" altLang="en-US" dirty="0"/>
          </a:p>
        </p:txBody>
      </p:sp>
      <p:sp>
        <p:nvSpPr>
          <p:cNvPr id="7" name="标题 1"/>
          <p:cNvSpPr txBox="1"/>
          <p:nvPr/>
        </p:nvSpPr>
        <p:spPr>
          <a:xfrm>
            <a:off x="1644245" y="1543034"/>
            <a:ext cx="3985436" cy="377527"/>
          </a:xfrm>
          <a:prstGeom prst="rect">
            <a:avLst/>
          </a:prstGeom>
          <a:noFill/>
          <a:ln>
            <a:noFill/>
          </a:ln>
        </p:spPr>
        <p:txBody>
          <a:bodyPr vert="horz" wrap="square" lIns="0" tIns="0" rIns="0" bIns="0" rtlCol="0" anchor="b"/>
          <a:lstStyle/>
          <a:p>
            <a:pPr algn="ctr"/>
            <a:r>
              <a:rPr kumimoji="1" lang="en-US" altLang="zh-CN" sz="1600">
                <a:ln w="12700">
                  <a:noFill/>
                </a:ln>
                <a:solidFill>
                  <a:srgbClr val="03103B">
                    <a:alpha val="100000"/>
                  </a:srgbClr>
                </a:solidFill>
                <a:latin typeface="poppins-bold"/>
                <a:ea typeface="poppins-bold"/>
                <a:cs typeface="poppins-bold"/>
              </a:rPr>
              <a:t>Customization Options</a:t>
            </a:r>
            <a:endParaRPr kumimoji="1" lang="zh-CN" altLang="en-US"/>
          </a:p>
        </p:txBody>
      </p:sp>
      <p:sp>
        <p:nvSpPr>
          <p:cNvPr id="8" name="标题 1"/>
          <p:cNvSpPr txBox="1"/>
          <p:nvPr/>
        </p:nvSpPr>
        <p:spPr>
          <a:xfrm>
            <a:off x="6489943" y="1626865"/>
            <a:ext cx="4104788" cy="3030201"/>
          </a:xfrm>
          <a:prstGeom prst="roundRect">
            <a:avLst>
              <a:gd name="adj" fmla="val 3892"/>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6489944" y="1533424"/>
            <a:ext cx="4104788" cy="482230"/>
          </a:xfrm>
          <a:prstGeom prst="round2SameRect">
            <a:avLst>
              <a:gd name="adj1" fmla="val 12769"/>
              <a:gd name="adj2" fmla="val 0"/>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pic>
        <p:nvPicPr>
          <p:cNvPr id="10" name="Picture 9"/>
          <p:cNvPicPr>
            <a:picLocks noChangeAspect="1"/>
          </p:cNvPicPr>
          <p:nvPr/>
        </p:nvPicPr>
        <p:blipFill>
          <a:blip r:embed="rId3">
            <a:alphaModFix/>
          </a:blip>
          <a:srcRect l="9685" t="1754" r="5286" b="10932"/>
          <a:stretch>
            <a:fillRect/>
          </a:stretch>
        </p:blipFill>
        <p:spPr>
          <a:xfrm>
            <a:off x="6609296" y="2108135"/>
            <a:ext cx="3866084" cy="2449780"/>
          </a:xfrm>
          <a:custGeom>
            <a:avLst/>
            <a:gdLst/>
            <a:ahLst/>
            <a:cxnLst/>
            <a:rect l="l" t="t" r="r" b="b"/>
            <a:pathLst>
              <a:path w="3866084" h="2449780">
                <a:moveTo>
                  <a:pt x="95346" y="0"/>
                </a:moveTo>
                <a:lnTo>
                  <a:pt x="3770738" y="0"/>
                </a:lnTo>
                <a:cubicBezTo>
                  <a:pt x="3823396" y="0"/>
                  <a:pt x="3866084" y="42688"/>
                  <a:pt x="3866084" y="95346"/>
                </a:cubicBezTo>
                <a:lnTo>
                  <a:pt x="3866084" y="2354434"/>
                </a:lnTo>
                <a:cubicBezTo>
                  <a:pt x="3866084" y="2407092"/>
                  <a:pt x="3823396" y="2449780"/>
                  <a:pt x="3770738" y="2449780"/>
                </a:cubicBezTo>
                <a:lnTo>
                  <a:pt x="95346" y="2449780"/>
                </a:lnTo>
                <a:cubicBezTo>
                  <a:pt x="42688" y="2449780"/>
                  <a:pt x="0" y="2407092"/>
                  <a:pt x="0" y="2354434"/>
                </a:cubicBezTo>
                <a:lnTo>
                  <a:pt x="0" y="95346"/>
                </a:lnTo>
                <a:cubicBezTo>
                  <a:pt x="0" y="42688"/>
                  <a:pt x="42688" y="0"/>
                  <a:pt x="95346" y="0"/>
                </a:cubicBezTo>
                <a:close/>
              </a:path>
            </a:pathLst>
          </a:custGeom>
          <a:noFill/>
          <a:ln>
            <a:noFill/>
          </a:ln>
        </p:spPr>
      </p:pic>
      <p:sp>
        <p:nvSpPr>
          <p:cNvPr id="11" name="标题 1"/>
          <p:cNvSpPr txBox="1"/>
          <p:nvPr/>
        </p:nvSpPr>
        <p:spPr>
          <a:xfrm>
            <a:off x="6489943" y="4814906"/>
            <a:ext cx="4104788" cy="916070"/>
          </a:xfrm>
          <a:prstGeom prst="rect">
            <a:avLst/>
          </a:prstGeom>
          <a:noFill/>
          <a:ln>
            <a:noFill/>
          </a:ln>
        </p:spPr>
        <p:txBody>
          <a:bodyPr vert="horz" wrap="square" lIns="0" tIns="0" rIns="0" bIns="0" rtlCol="0" anchor="t"/>
          <a:lstStyle/>
          <a:p>
            <a:pPr algn="ctr"/>
            <a:r>
              <a:rPr kumimoji="1" lang="en-US" altLang="zh-CN" sz="1200" dirty="0">
                <a:ln w="12700">
                  <a:noFill/>
                </a:ln>
                <a:solidFill>
                  <a:srgbClr val="262626">
                    <a:alpha val="100000"/>
                  </a:srgbClr>
                </a:solidFill>
                <a:latin typeface="Poppins"/>
                <a:ea typeface="Poppins"/>
                <a:cs typeface="Poppins"/>
              </a:rPr>
              <a:t>Sensitivity labels can manage encryption and protection across different environments. This is part of their power.</a:t>
            </a:r>
            <a:endParaRPr kumimoji="1" lang="zh-CN" altLang="en-US" dirty="0"/>
          </a:p>
        </p:txBody>
      </p:sp>
      <p:sp>
        <p:nvSpPr>
          <p:cNvPr id="12" name="标题 1"/>
          <p:cNvSpPr txBox="1"/>
          <p:nvPr/>
        </p:nvSpPr>
        <p:spPr>
          <a:xfrm>
            <a:off x="6549619" y="1543034"/>
            <a:ext cx="3985436" cy="377527"/>
          </a:xfrm>
          <a:prstGeom prst="rect">
            <a:avLst/>
          </a:prstGeom>
          <a:noFill/>
          <a:ln>
            <a:noFill/>
          </a:ln>
        </p:spPr>
        <p:txBody>
          <a:bodyPr vert="horz" wrap="square" lIns="0" tIns="0" rIns="0" bIns="0" rtlCol="0" anchor="b"/>
          <a:lstStyle/>
          <a:p>
            <a:pPr algn="ctr"/>
            <a:r>
              <a:rPr kumimoji="1" lang="en-US" altLang="zh-CN" sz="1600">
                <a:ln w="12700">
                  <a:noFill/>
                </a:ln>
                <a:solidFill>
                  <a:srgbClr val="03103B">
                    <a:alpha val="100000"/>
                  </a:srgbClr>
                </a:solidFill>
                <a:latin typeface="poppins-bold"/>
                <a:ea typeface="poppins-bold"/>
                <a:cs typeface="poppins-bold"/>
              </a:rPr>
              <a:t>Handling Protected Data</a:t>
            </a:r>
            <a:endParaRPr kumimoji="1" lang="zh-CN" altLang="en-US"/>
          </a:p>
        </p:txBody>
      </p:sp>
      <p:sp>
        <p:nvSpPr>
          <p:cNvPr id="13" name="标题 1"/>
          <p:cNvSpPr txBox="1"/>
          <p:nvPr/>
        </p:nvSpPr>
        <p:spPr>
          <a:xfrm>
            <a:off x="271780" y="279022"/>
            <a:ext cx="11066780" cy="432000"/>
          </a:xfrm>
          <a:prstGeom prst="rect">
            <a:avLst/>
          </a:prstGeom>
          <a:noFill/>
          <a:ln>
            <a:noFill/>
          </a:ln>
        </p:spPr>
        <p:txBody>
          <a:bodyPr vert="horz" wrap="square" lIns="0" tIns="0" rIns="0" bIns="0" rtlCol="0" anchor="ctr"/>
          <a:lstStyle/>
          <a:p>
            <a:pPr algn="l"/>
            <a:r>
              <a:rPr kumimoji="1" lang="en-US" altLang="zh-CN" sz="3200">
                <a:ln w="12700">
                  <a:noFill/>
                </a:ln>
                <a:solidFill>
                  <a:srgbClr val="03103B">
                    <a:alpha val="100000"/>
                  </a:srgbClr>
                </a:solidFill>
                <a:latin typeface="poppins-bold"/>
                <a:ea typeface="poppins-bold"/>
                <a:cs typeface="poppins-bold"/>
              </a:rPr>
              <a:t>Advanced Features</a:t>
            </a:r>
            <a:endParaRPr kumimoji="1" lang="zh-CN" altLang="en-US"/>
          </a:p>
        </p:txBody>
      </p:sp>
      <p:cxnSp>
        <p:nvCxnSpPr>
          <p:cNvPr id="14" name="标题 1"/>
          <p:cNvCxnSpPr/>
          <p:nvPr/>
        </p:nvCxnSpPr>
        <p:spPr>
          <a:xfrm>
            <a:off x="271780" y="855115"/>
            <a:ext cx="10937240" cy="0"/>
          </a:xfrm>
          <a:prstGeom prst="line">
            <a:avLst/>
          </a:prstGeom>
          <a:noFill/>
          <a:ln w="15875" cap="sq">
            <a:solidFill>
              <a:schemeClr val="tx1">
                <a:lumMod val="50000"/>
                <a:lumOff val="50000"/>
              </a:schemeClr>
            </a:solidFill>
            <a:miter/>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6" name="Group 5"/>
          <p:cNvGrpSpPr/>
          <p:nvPr/>
        </p:nvGrpSpPr>
        <p:grpSpPr>
          <a:xfrm>
            <a:off x="9190827" y="208603"/>
            <a:ext cx="2991107" cy="1064494"/>
            <a:chOff x="9190827" y="208603"/>
            <a:chExt cx="2991107" cy="1064494"/>
          </a:xfrm>
        </p:grpSpPr>
        <p:grpSp>
          <p:nvGrpSpPr>
            <p:cNvPr id="7" name="Group 6"/>
            <p:cNvGrpSpPr/>
            <p:nvPr/>
          </p:nvGrpSpPr>
          <p:grpSpPr>
            <a:xfrm>
              <a:off x="10052774" y="934058"/>
              <a:ext cx="1552690" cy="292017"/>
              <a:chOff x="10052774" y="934058"/>
              <a:chExt cx="1552690" cy="292017"/>
            </a:xfrm>
          </p:grpSpPr>
          <p:sp>
            <p:nvSpPr>
              <p:cNvPr id="8"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0" name="Group 9"/>
            <p:cNvGrpSpPr/>
            <p:nvPr/>
          </p:nvGrpSpPr>
          <p:grpSpPr>
            <a:xfrm>
              <a:off x="9190827" y="208603"/>
              <a:ext cx="1552730" cy="291976"/>
              <a:chOff x="9190827" y="208603"/>
              <a:chExt cx="1552730" cy="291976"/>
            </a:xfrm>
          </p:grpSpPr>
          <p:sp>
            <p:nvSpPr>
              <p:cNvPr id="11"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3" name="Group 12"/>
            <p:cNvGrpSpPr/>
            <p:nvPr/>
          </p:nvGrpSpPr>
          <p:grpSpPr>
            <a:xfrm>
              <a:off x="10608730" y="438571"/>
              <a:ext cx="491177" cy="296671"/>
              <a:chOff x="10608730" y="438571"/>
              <a:chExt cx="491177" cy="296671"/>
            </a:xfrm>
          </p:grpSpPr>
          <p:sp>
            <p:nvSpPr>
              <p:cNvPr id="14"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7" name="Group 16"/>
            <p:cNvGrpSpPr/>
            <p:nvPr/>
          </p:nvGrpSpPr>
          <p:grpSpPr>
            <a:xfrm>
              <a:off x="10285216" y="976425"/>
              <a:ext cx="491167" cy="296672"/>
              <a:chOff x="10285216" y="976425"/>
              <a:chExt cx="491167" cy="296672"/>
            </a:xfrm>
          </p:grpSpPr>
          <p:sp>
            <p:nvSpPr>
              <p:cNvPr id="18"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1"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3" name="Group 22"/>
          <p:cNvGrpSpPr/>
          <p:nvPr/>
        </p:nvGrpSpPr>
        <p:grpSpPr>
          <a:xfrm>
            <a:off x="7371609" y="4027943"/>
            <a:ext cx="6172387" cy="2196668"/>
            <a:chOff x="7371609" y="4027943"/>
            <a:chExt cx="6172387" cy="2196668"/>
          </a:xfrm>
        </p:grpSpPr>
        <p:grpSp>
          <p:nvGrpSpPr>
            <p:cNvPr id="24" name="Group 23"/>
            <p:cNvGrpSpPr/>
            <p:nvPr/>
          </p:nvGrpSpPr>
          <p:grpSpPr>
            <a:xfrm>
              <a:off x="9150306" y="5524977"/>
              <a:ext cx="3204099" cy="602601"/>
              <a:chOff x="9150306" y="5524977"/>
              <a:chExt cx="3204099" cy="602601"/>
            </a:xfrm>
          </p:grpSpPr>
          <p:sp>
            <p:nvSpPr>
              <p:cNvPr id="25" name="标题 1"/>
              <p:cNvSpPr txBox="1"/>
              <p:nvPr/>
            </p:nvSpPr>
            <p:spPr>
              <a:xfrm>
                <a:off x="9150306" y="5524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6" name="标题 1"/>
              <p:cNvSpPr txBox="1"/>
              <p:nvPr/>
            </p:nvSpPr>
            <p:spPr>
              <a:xfrm>
                <a:off x="12253669" y="6026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7" name="Group 26"/>
            <p:cNvGrpSpPr/>
            <p:nvPr/>
          </p:nvGrpSpPr>
          <p:grpSpPr>
            <a:xfrm>
              <a:off x="7371609" y="4027943"/>
              <a:ext cx="3204183" cy="602516"/>
              <a:chOff x="7371609" y="4027943"/>
              <a:chExt cx="3204183" cy="602516"/>
            </a:xfrm>
          </p:grpSpPr>
          <p:sp>
            <p:nvSpPr>
              <p:cNvPr id="28" name="标题 1"/>
              <p:cNvSpPr txBox="1"/>
              <p:nvPr/>
            </p:nvSpPr>
            <p:spPr>
              <a:xfrm>
                <a:off x="7371609" y="4027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9" name="标题 1"/>
              <p:cNvSpPr txBox="1"/>
              <p:nvPr/>
            </p:nvSpPr>
            <p:spPr>
              <a:xfrm>
                <a:off x="10474993" y="4529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0" name="Group 29"/>
            <p:cNvGrpSpPr/>
            <p:nvPr/>
          </p:nvGrpSpPr>
          <p:grpSpPr>
            <a:xfrm>
              <a:off x="10297564" y="4502499"/>
              <a:ext cx="1013583" cy="612206"/>
              <a:chOff x="10297564" y="4502499"/>
              <a:chExt cx="1013583" cy="612206"/>
            </a:xfrm>
          </p:grpSpPr>
          <p:sp>
            <p:nvSpPr>
              <p:cNvPr id="31" name="标题 1"/>
              <p:cNvSpPr txBox="1"/>
              <p:nvPr/>
            </p:nvSpPr>
            <p:spPr>
              <a:xfrm>
                <a:off x="10353456" y="4556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2" name="标题 1"/>
              <p:cNvSpPr txBox="1"/>
              <p:nvPr/>
            </p:nvSpPr>
            <p:spPr>
              <a:xfrm>
                <a:off x="10297564" y="5053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3" name="标题 1"/>
              <p:cNvSpPr txBox="1"/>
              <p:nvPr/>
            </p:nvSpPr>
            <p:spPr>
              <a:xfrm>
                <a:off x="11250379" y="4502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4" name="Group 33"/>
            <p:cNvGrpSpPr/>
            <p:nvPr/>
          </p:nvGrpSpPr>
          <p:grpSpPr>
            <a:xfrm>
              <a:off x="9629967" y="5612405"/>
              <a:ext cx="1013562" cy="612206"/>
              <a:chOff x="9629967" y="5612405"/>
              <a:chExt cx="1013562" cy="612206"/>
            </a:xfrm>
          </p:grpSpPr>
          <p:sp>
            <p:nvSpPr>
              <p:cNvPr id="35" name="标题 1"/>
              <p:cNvSpPr txBox="1"/>
              <p:nvPr/>
            </p:nvSpPr>
            <p:spPr>
              <a:xfrm>
                <a:off x="9686592" y="5666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6" name="标题 1"/>
              <p:cNvSpPr txBox="1"/>
              <p:nvPr/>
            </p:nvSpPr>
            <p:spPr>
              <a:xfrm>
                <a:off x="10582761" y="6163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7" name="标题 1"/>
              <p:cNvSpPr txBox="1"/>
              <p:nvPr/>
            </p:nvSpPr>
            <p:spPr>
              <a:xfrm>
                <a:off x="9629967" y="5612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38" name="标题 1"/>
            <p:cNvSpPr txBox="1"/>
            <p:nvPr/>
          </p:nvSpPr>
          <p:spPr>
            <a:xfrm>
              <a:off x="8775231" y="5030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13472619" y="5337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1141694" y="3665632"/>
            <a:ext cx="4415547" cy="1649652"/>
          </a:xfrm>
          <a:prstGeom prst="rect">
            <a:avLst/>
          </a:prstGeom>
          <a:noFill/>
          <a:ln cap="sq">
            <a:noFill/>
          </a:ln>
        </p:spPr>
        <p:txBody>
          <a:bodyPr vert="horz" wrap="square" lIns="0" tIns="0" rIns="0" bIns="0" rtlCol="0" anchor="t"/>
          <a:lstStyle/>
          <a:p>
            <a:pPr algn="l"/>
            <a:r>
              <a:rPr kumimoji="1" lang="en-US" altLang="zh-CN" sz="2800">
                <a:ln w="12700">
                  <a:noFill/>
                </a:ln>
                <a:solidFill>
                  <a:srgbClr val="FFFFFF">
                    <a:alpha val="100000"/>
                  </a:srgbClr>
                </a:solidFill>
                <a:latin typeface="poppins-bold"/>
                <a:ea typeface="poppins-bold"/>
                <a:cs typeface="poppins-bold"/>
              </a:rPr>
              <a:t>Label Policies and Publishing</a:t>
            </a:r>
            <a:endParaRPr kumimoji="1" lang="zh-CN" altLang="en-US"/>
          </a:p>
        </p:txBody>
      </p:sp>
      <p:sp>
        <p:nvSpPr>
          <p:cNvPr id="41" name="标题 1"/>
          <p:cNvSpPr txBox="1"/>
          <p:nvPr/>
        </p:nvSpPr>
        <p:spPr>
          <a:xfrm>
            <a:off x="1141694" y="1856240"/>
            <a:ext cx="1478383" cy="1336128"/>
          </a:xfrm>
          <a:prstGeom prst="rect">
            <a:avLst/>
          </a:prstGeom>
          <a:noFill/>
          <a:ln cap="sq">
            <a:noFill/>
          </a:ln>
        </p:spPr>
        <p:txBody>
          <a:bodyPr vert="horz" wrap="square" lIns="0" tIns="0" rIns="0" bIns="0" rtlCol="0" anchor="b"/>
          <a:lstStyle/>
          <a:p>
            <a:pPr algn="l"/>
            <a:r>
              <a:rPr kumimoji="1" lang="en-US" altLang="zh-CN" sz="7593">
                <a:ln w="12700">
                  <a:noFill/>
                </a:ln>
                <a:solidFill>
                  <a:srgbClr val="94ACFA">
                    <a:alpha val="100000"/>
                  </a:srgbClr>
                </a:solidFill>
                <a:latin typeface="poppins-bold"/>
                <a:ea typeface="poppins-bold"/>
                <a:cs typeface="poppins-bold"/>
              </a:rPr>
              <a:t> 02</a:t>
            </a:r>
            <a:endParaRPr kumimoji="1" lang="zh-CN" altLang="en-US"/>
          </a:p>
        </p:txBody>
      </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7413852" y="4229630"/>
            <a:ext cx="216000" cy="1738102"/>
          </a:xfrm>
          <a:prstGeom prst="roundRect">
            <a:avLst>
              <a:gd name="adj" fmla="val 50000"/>
            </a:avLst>
          </a:prstGeom>
          <a:gradFill>
            <a:gsLst>
              <a:gs pos="0">
                <a:schemeClr val="accent1"/>
              </a:gs>
              <a:gs pos="100000">
                <a:schemeClr val="bg1"/>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11094508" y="1327171"/>
            <a:ext cx="437092" cy="2520000"/>
          </a:xfrm>
          <a:prstGeom prst="roundRect">
            <a:avLst>
              <a:gd name="adj" fmla="val 50000"/>
            </a:avLst>
          </a:prstGeom>
          <a:gradFill>
            <a:gsLst>
              <a:gs pos="0">
                <a:schemeClr val="accent1"/>
              </a:gs>
              <a:gs pos="100000">
                <a:schemeClr val="bg1"/>
              </a:gs>
            </a:gsLst>
            <a:lin ang="16200000" scaled="0"/>
          </a:gra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7792835" y="1130300"/>
            <a:ext cx="3024000" cy="5003800"/>
          </a:xfrm>
          <a:prstGeom prst="roundRect">
            <a:avLst>
              <a:gd name="adj" fmla="val 50000"/>
            </a:avLst>
          </a:prstGeom>
          <a:blipFill>
            <a:blip r:embed="rId2"/>
            <a:srcRect/>
            <a:stretch>
              <a:fillRect l="-45238" t="-6250" r="-116666" b="-6250"/>
            </a:stretch>
          </a:blip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1546596" y="1746071"/>
            <a:ext cx="5400000" cy="626700"/>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Defining Policies</a:t>
            </a:r>
            <a:endParaRPr kumimoji="1" lang="zh-CN" altLang="en-US"/>
          </a:p>
        </p:txBody>
      </p:sp>
      <p:sp>
        <p:nvSpPr>
          <p:cNvPr id="7" name="标题 1"/>
          <p:cNvSpPr txBox="1"/>
          <p:nvPr/>
        </p:nvSpPr>
        <p:spPr>
          <a:xfrm>
            <a:off x="1546596" y="2492848"/>
            <a:ext cx="5400000" cy="1015813"/>
          </a:xfrm>
          <a:prstGeom prst="rect">
            <a:avLst/>
          </a:prstGeom>
          <a:noFill/>
          <a:ln>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Organizations must define policies that specify how sensitivity labels are applied and enforced.</a:t>
            </a:r>
            <a:endParaRPr kumimoji="1" lang="zh-CN" altLang="en-US" dirty="0"/>
          </a:p>
        </p:txBody>
      </p:sp>
      <p:sp>
        <p:nvSpPr>
          <p:cNvPr id="8" name="标题 1"/>
          <p:cNvSpPr txBox="1"/>
          <p:nvPr/>
        </p:nvSpPr>
        <p:spPr>
          <a:xfrm>
            <a:off x="660400" y="1949271"/>
            <a:ext cx="720000" cy="720000"/>
          </a:xfrm>
          <a:prstGeom prst="ellipse">
            <a:avLst/>
          </a:prstGeom>
          <a:gradFill>
            <a:gsLst>
              <a:gs pos="0">
                <a:schemeClr val="accent1">
                  <a:lumMod val="60000"/>
                  <a:lumOff val="40000"/>
                </a:schemeClr>
              </a:gs>
              <a:gs pos="100000">
                <a:schemeClr val="accent1"/>
              </a:gs>
            </a:gsLst>
            <a:lin ang="2700000" scaled="0"/>
          </a:gradFill>
          <a:ln w="12700" cap="sq">
            <a:noFill/>
            <a:miter/>
          </a:ln>
          <a:effectLst/>
        </p:spPr>
        <p:txBody>
          <a:bodyPr vert="horz" wrap="square" lIns="91440" tIns="45720" rIns="91440" bIns="45720" rtlCol="0" anchor="ctr"/>
          <a:lstStyle/>
          <a:p>
            <a:pPr algn="ctr"/>
            <a:endParaRPr kumimoji="1" lang="zh-CN" altLang="en-US"/>
          </a:p>
        </p:txBody>
      </p:sp>
      <p:sp>
        <p:nvSpPr>
          <p:cNvPr id="9" name="标题 1"/>
          <p:cNvSpPr txBox="1"/>
          <p:nvPr/>
        </p:nvSpPr>
        <p:spPr>
          <a:xfrm>
            <a:off x="840400" y="2129270"/>
            <a:ext cx="360001" cy="360000"/>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80 h 720001"/>
              <a:gd name="connsiteX5" fmla="*/ 507383 w 720001"/>
              <a:gd name="connsiteY5" fmla="*/ 72694 h 720001"/>
              <a:gd name="connsiteX6" fmla="*/ 457070 w 720001"/>
              <a:gd name="connsiteY6" fmla="*/ 57166 h 720001"/>
              <a:gd name="connsiteX7" fmla="*/ 405022 w 720001"/>
              <a:gd name="connsiteY7" fmla="*/ 0 h 720001"/>
              <a:gd name="connsiteX8" fmla="*/ 720001 w 720001"/>
              <a:gd name="connsiteY8" fmla="*/ 314979 h 720001"/>
              <a:gd name="connsiteX9" fmla="*/ 405022 w 720001"/>
              <a:gd name="connsiteY9" fmla="*/ 314979 h 720001"/>
              <a:gd name="connsiteX10" fmla="*/ 360000 w 720001"/>
              <a:gd name="connsiteY10" fmla="*/ 0 h 720001"/>
              <a:gd name="connsiteX11" fmla="*/ 360000 w 720001"/>
              <a:gd name="connsiteY11" fmla="*/ 360000 h 720001"/>
              <a:gd name="connsiteX12" fmla="*/ 720000 w 720001"/>
              <a:gd name="connsiteY12" fmla="*/ 360000 h 720001"/>
              <a:gd name="connsiteX13" fmla="*/ 360000 w 720001"/>
              <a:gd name="connsiteY13" fmla="*/ 720001 h 720001"/>
              <a:gd name="connsiteX14" fmla="*/ 0 w 720001"/>
              <a:gd name="connsiteY14" fmla="*/ 360000 h 720001"/>
              <a:gd name="connsiteX15" fmla="*/ 360000 w 720001"/>
              <a:gd name="connsiteY15"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80"/>
                </a:cubicBezTo>
                <a:cubicBezTo>
                  <a:pt x="566806" y="104878"/>
                  <a:pt x="538699" y="85967"/>
                  <a:pt x="507383" y="72694"/>
                </a:cubicBezTo>
                <a:cubicBezTo>
                  <a:pt x="491075" y="65755"/>
                  <a:pt x="474246" y="60637"/>
                  <a:pt x="457070" y="57166"/>
                </a:cubicBezTo>
                <a:close/>
                <a:moveTo>
                  <a:pt x="405022" y="0"/>
                </a:moveTo>
                <a:cubicBezTo>
                  <a:pt x="578950" y="0"/>
                  <a:pt x="720001" y="141051"/>
                  <a:pt x="720001" y="314979"/>
                </a:cubicBezTo>
                <a:lnTo>
                  <a:pt x="405022" y="314979"/>
                </a:lnTo>
                <a:close/>
                <a:moveTo>
                  <a:pt x="360000" y="0"/>
                </a:moveTo>
                <a:lnTo>
                  <a:pt x="360000" y="360000"/>
                </a:lnTo>
                <a:lnTo>
                  <a:pt x="720000" y="360000"/>
                </a:lnTo>
                <a:cubicBezTo>
                  <a:pt x="720000"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0" name="标题 1"/>
          <p:cNvSpPr txBox="1"/>
          <p:nvPr/>
        </p:nvSpPr>
        <p:spPr>
          <a:xfrm>
            <a:off x="1546596" y="4388216"/>
            <a:ext cx="5400000" cy="1015813"/>
          </a:xfrm>
          <a:prstGeom prst="rect">
            <a:avLst/>
          </a:prstGeom>
          <a:noFill/>
          <a:ln>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Labels can be published to specific user groups within the organization to ensure targeted protection.</a:t>
            </a:r>
            <a:endParaRPr kumimoji="1" lang="zh-CN" altLang="en-US" dirty="0"/>
          </a:p>
        </p:txBody>
      </p:sp>
      <p:sp>
        <p:nvSpPr>
          <p:cNvPr id="11" name="标题 1"/>
          <p:cNvSpPr txBox="1"/>
          <p:nvPr/>
        </p:nvSpPr>
        <p:spPr>
          <a:xfrm>
            <a:off x="660400" y="3859809"/>
            <a:ext cx="720000" cy="720000"/>
          </a:xfrm>
          <a:prstGeom prst="ellipse">
            <a:avLst/>
          </a:prstGeom>
          <a:gradFill>
            <a:gsLst>
              <a:gs pos="0">
                <a:schemeClr val="accent1">
                  <a:lumMod val="60000"/>
                  <a:lumOff val="40000"/>
                </a:schemeClr>
              </a:gs>
              <a:gs pos="100000">
                <a:schemeClr val="accent1"/>
              </a:gs>
            </a:gsLst>
            <a:lin ang="2700000" scaled="0"/>
          </a:gradFill>
          <a:ln w="12700" cap="sq">
            <a:noFill/>
            <a:miter/>
          </a:ln>
          <a:effectLst/>
        </p:spPr>
        <p:txBody>
          <a:bodyPr vert="horz" wrap="square" lIns="91440" tIns="45720" rIns="91440" bIns="45720" rtlCol="0" anchor="ctr"/>
          <a:lstStyle/>
          <a:p>
            <a:pPr algn="ctr"/>
            <a:endParaRPr kumimoji="1" lang="zh-CN" altLang="en-US"/>
          </a:p>
        </p:txBody>
      </p:sp>
      <p:sp>
        <p:nvSpPr>
          <p:cNvPr id="12" name="标题 1"/>
          <p:cNvSpPr txBox="1"/>
          <p:nvPr/>
        </p:nvSpPr>
        <p:spPr>
          <a:xfrm>
            <a:off x="840400" y="4053298"/>
            <a:ext cx="360000" cy="333023"/>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ahLst/>
            <a:cxn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3" name="标题 1"/>
          <p:cNvSpPr txBox="1"/>
          <p:nvPr/>
        </p:nvSpPr>
        <p:spPr>
          <a:xfrm>
            <a:off x="1546596" y="3641439"/>
            <a:ext cx="5400000" cy="626700"/>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User Groups</a:t>
            </a:r>
            <a:endParaRPr kumimoji="1" lang="zh-CN" altLang="en-US"/>
          </a:p>
        </p:txBody>
      </p:sp>
      <p:sp>
        <p:nvSpPr>
          <p:cNvPr id="14" name="标题 1"/>
          <p:cNvSpPr txBox="1"/>
          <p:nvPr/>
        </p:nvSpPr>
        <p:spPr>
          <a:xfrm>
            <a:off x="271780" y="279022"/>
            <a:ext cx="11066780" cy="432000"/>
          </a:xfrm>
          <a:prstGeom prst="rect">
            <a:avLst/>
          </a:prstGeom>
          <a:noFill/>
          <a:ln>
            <a:noFill/>
          </a:ln>
        </p:spPr>
        <p:txBody>
          <a:bodyPr vert="horz" wrap="square" lIns="0" tIns="0" rIns="0" bIns="0" rtlCol="0" anchor="ctr"/>
          <a:lstStyle/>
          <a:p>
            <a:pPr algn="l"/>
            <a:r>
              <a:rPr kumimoji="1" lang="en-US" altLang="zh-CN" sz="3200">
                <a:ln w="12700">
                  <a:noFill/>
                </a:ln>
                <a:solidFill>
                  <a:srgbClr val="03103B">
                    <a:alpha val="100000"/>
                  </a:srgbClr>
                </a:solidFill>
                <a:latin typeface="poppins-bold"/>
                <a:ea typeface="poppins-bold"/>
                <a:cs typeface="poppins-bold"/>
              </a:rPr>
              <a:t>Policy Configuration</a:t>
            </a:r>
            <a:endParaRPr kumimoji="1" lang="zh-CN" altLang="en-US"/>
          </a:p>
        </p:txBody>
      </p:sp>
      <p:cxnSp>
        <p:nvCxnSpPr>
          <p:cNvPr id="15" name="标题 1"/>
          <p:cNvCxnSpPr/>
          <p:nvPr/>
        </p:nvCxnSpPr>
        <p:spPr>
          <a:xfrm>
            <a:off x="271780" y="855115"/>
            <a:ext cx="10937240" cy="0"/>
          </a:xfrm>
          <a:prstGeom prst="line">
            <a:avLst/>
          </a:prstGeom>
          <a:noFill/>
          <a:ln w="15875" cap="sq">
            <a:solidFill>
              <a:schemeClr val="tx1">
                <a:lumMod val="50000"/>
                <a:lumOff val="50000"/>
              </a:schemeClr>
            </a:solidFill>
            <a:miter/>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3797300" y="2717800"/>
            <a:ext cx="63500" cy="863600"/>
          </a:xfrm>
          <a:prstGeom prst="rect">
            <a:avLst/>
          </a:prstGeom>
          <a:solidFill>
            <a:schemeClr val="accent3"/>
          </a:solidFill>
        </p:spPr>
        <p:txBody>
          <a:bodyPr vert="horz" wrap="square" lIns="0" tIns="0" rIns="0" bIns="0" rtlCol="0" anchor="ctr"/>
          <a:lstStyle/>
          <a:p>
            <a:pPr algn="ctr"/>
            <a:endParaRPr kumimoji="1" lang="zh-CN" altLang="en-US"/>
          </a:p>
        </p:txBody>
      </p:sp>
      <p:sp>
        <p:nvSpPr>
          <p:cNvPr id="4" name="标题 1"/>
          <p:cNvSpPr txBox="1"/>
          <p:nvPr/>
        </p:nvSpPr>
        <p:spPr>
          <a:xfrm>
            <a:off x="8450548" y="2565400"/>
            <a:ext cx="63500" cy="863600"/>
          </a:xfrm>
          <a:prstGeom prst="rect">
            <a:avLst/>
          </a:prstGeom>
          <a:solidFill>
            <a:schemeClr val="accent2"/>
          </a:solidFill>
        </p:spPr>
        <p:txBody>
          <a:bodyPr vert="horz" wrap="square" lIns="0" tIns="0" rIns="0" bIns="0" rtlCol="0" anchor="ctr"/>
          <a:lstStyle/>
          <a:p>
            <a:pPr algn="ctr"/>
            <a:endParaRPr kumimoji="1" lang="zh-CN" altLang="en-US"/>
          </a:p>
        </p:txBody>
      </p:sp>
      <p:sp>
        <p:nvSpPr>
          <p:cNvPr id="5" name="标题 1"/>
          <p:cNvSpPr txBox="1"/>
          <p:nvPr/>
        </p:nvSpPr>
        <p:spPr>
          <a:xfrm rot="10800000">
            <a:off x="4" y="2501282"/>
            <a:ext cx="1594225" cy="842652"/>
          </a:xfrm>
          <a:custGeom>
            <a:avLst/>
            <a:gdLst>
              <a:gd name="connsiteX0" fmla="*/ 2708486 w 4178298"/>
              <a:gd name="connsiteY0" fmla="*/ 0 h 2488819"/>
              <a:gd name="connsiteX1" fmla="*/ 3303178 w 4178298"/>
              <a:gd name="connsiteY1" fmla="*/ 0 h 2488819"/>
              <a:gd name="connsiteX2" fmla="*/ 4178298 w 4178298"/>
              <a:gd name="connsiteY2" fmla="*/ 0 h 2488819"/>
              <a:gd name="connsiteX3" fmla="*/ 4178298 w 4178298"/>
              <a:gd name="connsiteY3" fmla="*/ 1054488 h 2488819"/>
              <a:gd name="connsiteX4" fmla="*/ 3339580 w 4178298"/>
              <a:gd name="connsiteY4" fmla="*/ 1054488 h 2488819"/>
              <a:gd name="connsiteX5" fmla="*/ 3339580 w 4178298"/>
              <a:gd name="connsiteY5" fmla="*/ 1055375 h 2488819"/>
              <a:gd name="connsiteX6" fmla="*/ 3322004 w 4178298"/>
              <a:gd name="connsiteY6" fmla="*/ 1054488 h 2488819"/>
              <a:gd name="connsiteX7" fmla="*/ 3321964 w 4178298"/>
              <a:gd name="connsiteY7" fmla="*/ 1054488 h 2488819"/>
              <a:gd name="connsiteX8" fmla="*/ 3205619 w 4178298"/>
              <a:gd name="connsiteY8" fmla="*/ 1060363 h 2488819"/>
              <a:gd name="connsiteX9" fmla="*/ 2517218 w 4178298"/>
              <a:gd name="connsiteY9" fmla="*/ 1387832 h 2488819"/>
              <a:gd name="connsiteX10" fmla="*/ 2489721 w 4178298"/>
              <a:gd name="connsiteY10" fmla="*/ 1418087 h 2488819"/>
              <a:gd name="connsiteX11" fmla="*/ 2484610 w 4178298"/>
              <a:gd name="connsiteY11" fmla="*/ 1418087 h 2488819"/>
              <a:gd name="connsiteX12" fmla="*/ 2388970 w 4178298"/>
              <a:gd name="connsiteY12" fmla="*/ 1520905 h 2488819"/>
              <a:gd name="connsiteX13" fmla="*/ 1307864 w 4178298"/>
              <a:gd name="connsiteY13" fmla="*/ 2229576 h 2488819"/>
              <a:gd name="connsiteX14" fmla="*/ 1073600 w 4178298"/>
              <a:gd name="connsiteY14" fmla="*/ 2313265 h 2488819"/>
              <a:gd name="connsiteX15" fmla="*/ 1073600 w 4178298"/>
              <a:gd name="connsiteY15" fmla="*/ 2318858 h 2488819"/>
              <a:gd name="connsiteX16" fmla="*/ 846752 w 4178298"/>
              <a:gd name="connsiteY16" fmla="*/ 2385551 h 2488819"/>
              <a:gd name="connsiteX17" fmla="*/ 434211 w 4178298"/>
              <a:gd name="connsiteY17" fmla="*/ 2462479 h 2488819"/>
              <a:gd name="connsiteX18" fmla="*/ 353421 w 4178298"/>
              <a:gd name="connsiteY18" fmla="*/ 2469970 h 2488819"/>
              <a:gd name="connsiteX19" fmla="*/ 338631 w 4178298"/>
              <a:gd name="connsiteY19" fmla="*/ 2471807 h 2488819"/>
              <a:gd name="connsiteX20" fmla="*/ 313322 w 4178298"/>
              <a:gd name="connsiteY20" fmla="*/ 2473688 h 2488819"/>
              <a:gd name="connsiteX21" fmla="*/ 221863 w 4178298"/>
              <a:gd name="connsiteY21" fmla="*/ 2482169 h 2488819"/>
              <a:gd name="connsiteX22" fmla="*/ 183212 w 4178298"/>
              <a:gd name="connsiteY22" fmla="*/ 2483359 h 2488819"/>
              <a:gd name="connsiteX23" fmla="*/ 167432 w 4178298"/>
              <a:gd name="connsiteY23" fmla="*/ 2484532 h 2488819"/>
              <a:gd name="connsiteX24" fmla="*/ 54603 w 4178298"/>
              <a:gd name="connsiteY24" fmla="*/ 2487321 h 2488819"/>
              <a:gd name="connsiteX25" fmla="*/ 5986 w 4178298"/>
              <a:gd name="connsiteY25" fmla="*/ 2488819 h 2488819"/>
              <a:gd name="connsiteX26" fmla="*/ 0 w 4178298"/>
              <a:gd name="connsiteY26" fmla="*/ 2488671 h 2488819"/>
              <a:gd name="connsiteX27" fmla="*/ 0 w 4178298"/>
              <a:gd name="connsiteY27" fmla="*/ 1430370 h 2488819"/>
              <a:gd name="connsiteX28" fmla="*/ 22797 w 4178298"/>
              <a:gd name="connsiteY28" fmla="*/ 1429676 h 2488819"/>
              <a:gd name="connsiteX29" fmla="*/ 206975 w 4178298"/>
              <a:gd name="connsiteY29" fmla="*/ 1420086 h 2488819"/>
              <a:gd name="connsiteX30" fmla="*/ 287025 w 4178298"/>
              <a:gd name="connsiteY30" fmla="*/ 1412759 h 2488819"/>
              <a:gd name="connsiteX31" fmla="*/ 303921 w 4178298"/>
              <a:gd name="connsiteY31" fmla="*/ 1410172 h 2488819"/>
              <a:gd name="connsiteX32" fmla="*/ 439009 w 4178298"/>
              <a:gd name="connsiteY32" fmla="*/ 1388904 h 2488819"/>
              <a:gd name="connsiteX33" fmla="*/ 569473 w 4178298"/>
              <a:gd name="connsiteY33" fmla="*/ 1360776 h 2488819"/>
              <a:gd name="connsiteX34" fmla="*/ 1925193 w 4178298"/>
              <a:gd name="connsiteY34" fmla="*/ 447965 h 2488819"/>
              <a:gd name="connsiteX35" fmla="*/ 1940489 w 4178298"/>
              <a:gd name="connsiteY35" fmla="*/ 425469 h 2488819"/>
              <a:gd name="connsiteX36" fmla="*/ 2026728 w 4178298"/>
              <a:gd name="connsiteY36" fmla="*/ 320945 h 2488819"/>
              <a:gd name="connsiteX37" fmla="*/ 2602125 w 4178298"/>
              <a:gd name="connsiteY37" fmla="*/ 10723 h 2488819"/>
              <a:gd name="connsiteX38" fmla="*/ 2708486 w 4178298"/>
              <a:gd name="connsiteY38" fmla="*/ 0 h 2488819"/>
            </a:gdLst>
            <a:ahLst/>
            <a:cxnLst/>
            <a:rect l="l" t="t" r="r" b="b"/>
            <a:pathLst>
              <a:path w="4178298" h="2488819">
                <a:moveTo>
                  <a:pt x="2708486" y="0"/>
                </a:moveTo>
                <a:lnTo>
                  <a:pt x="3303178" y="0"/>
                </a:lnTo>
                <a:lnTo>
                  <a:pt x="4178298" y="0"/>
                </a:lnTo>
                <a:lnTo>
                  <a:pt x="4178298" y="1054488"/>
                </a:lnTo>
                <a:lnTo>
                  <a:pt x="3339580" y="1054488"/>
                </a:lnTo>
                <a:lnTo>
                  <a:pt x="3339580" y="1055375"/>
                </a:lnTo>
                <a:lnTo>
                  <a:pt x="3322004" y="1054488"/>
                </a:lnTo>
                <a:lnTo>
                  <a:pt x="3321964" y="1054488"/>
                </a:lnTo>
                <a:lnTo>
                  <a:pt x="3205619" y="1060363"/>
                </a:lnTo>
                <a:cubicBezTo>
                  <a:pt x="2937800" y="1087561"/>
                  <a:pt x="2697432" y="1207619"/>
                  <a:pt x="2517218" y="1387832"/>
                </a:cubicBezTo>
                <a:lnTo>
                  <a:pt x="2489721" y="1418087"/>
                </a:lnTo>
                <a:lnTo>
                  <a:pt x="2484610" y="1418087"/>
                </a:lnTo>
                <a:lnTo>
                  <a:pt x="2388970" y="1520905"/>
                </a:lnTo>
                <a:cubicBezTo>
                  <a:pt x="2078901" y="1820524"/>
                  <a:pt x="1712778" y="2062503"/>
                  <a:pt x="1307864" y="2229576"/>
                </a:cubicBezTo>
                <a:lnTo>
                  <a:pt x="1073600" y="2313265"/>
                </a:lnTo>
                <a:lnTo>
                  <a:pt x="1073600" y="2318858"/>
                </a:lnTo>
                <a:lnTo>
                  <a:pt x="846752" y="2385551"/>
                </a:lnTo>
                <a:cubicBezTo>
                  <a:pt x="712201" y="2419276"/>
                  <a:pt x="574513" y="2445093"/>
                  <a:pt x="434211" y="2462479"/>
                </a:cubicBezTo>
                <a:lnTo>
                  <a:pt x="353421" y="2469970"/>
                </a:lnTo>
                <a:lnTo>
                  <a:pt x="338631" y="2471807"/>
                </a:lnTo>
                <a:lnTo>
                  <a:pt x="313322" y="2473688"/>
                </a:lnTo>
                <a:lnTo>
                  <a:pt x="221863" y="2482169"/>
                </a:lnTo>
                <a:lnTo>
                  <a:pt x="183212" y="2483359"/>
                </a:lnTo>
                <a:lnTo>
                  <a:pt x="167432" y="2484532"/>
                </a:lnTo>
                <a:lnTo>
                  <a:pt x="54603" y="2487321"/>
                </a:lnTo>
                <a:lnTo>
                  <a:pt x="5986" y="2488819"/>
                </a:lnTo>
                <a:lnTo>
                  <a:pt x="0" y="2488671"/>
                </a:lnTo>
                <a:lnTo>
                  <a:pt x="0" y="1430370"/>
                </a:lnTo>
                <a:lnTo>
                  <a:pt x="22797" y="1429676"/>
                </a:lnTo>
                <a:lnTo>
                  <a:pt x="206975" y="1420086"/>
                </a:lnTo>
                <a:lnTo>
                  <a:pt x="287025" y="1412759"/>
                </a:lnTo>
                <a:lnTo>
                  <a:pt x="303921" y="1410172"/>
                </a:lnTo>
                <a:lnTo>
                  <a:pt x="439009" y="1388904"/>
                </a:lnTo>
                <a:lnTo>
                  <a:pt x="569473" y="1360776"/>
                </a:lnTo>
                <a:cubicBezTo>
                  <a:pt x="1122409" y="1224013"/>
                  <a:pt x="1599408" y="894651"/>
                  <a:pt x="1925193" y="447965"/>
                </a:cubicBezTo>
                <a:lnTo>
                  <a:pt x="1940489" y="425469"/>
                </a:lnTo>
                <a:lnTo>
                  <a:pt x="2026728" y="320945"/>
                </a:lnTo>
                <a:cubicBezTo>
                  <a:pt x="2181196" y="166476"/>
                  <a:pt x="2379860" y="56205"/>
                  <a:pt x="2602125" y="10723"/>
                </a:cubicBezTo>
                <a:lnTo>
                  <a:pt x="2708486" y="0"/>
                </a:lnTo>
                <a:close/>
              </a:path>
            </a:pathLst>
          </a:custGeom>
          <a:solidFill>
            <a:schemeClr val="bg1">
              <a:lumMod val="95000"/>
            </a:schemeClr>
          </a:solidFill>
          <a:ln w="762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flipH="1">
            <a:off x="1" y="1520198"/>
            <a:ext cx="1594225" cy="842652"/>
          </a:xfrm>
          <a:custGeom>
            <a:avLst/>
            <a:gdLst>
              <a:gd name="connsiteX0" fmla="*/ 2708486 w 4178298"/>
              <a:gd name="connsiteY0" fmla="*/ 0 h 2488819"/>
              <a:gd name="connsiteX1" fmla="*/ 3303178 w 4178298"/>
              <a:gd name="connsiteY1" fmla="*/ 0 h 2488819"/>
              <a:gd name="connsiteX2" fmla="*/ 4178298 w 4178298"/>
              <a:gd name="connsiteY2" fmla="*/ 0 h 2488819"/>
              <a:gd name="connsiteX3" fmla="*/ 4178298 w 4178298"/>
              <a:gd name="connsiteY3" fmla="*/ 1054488 h 2488819"/>
              <a:gd name="connsiteX4" fmla="*/ 3339580 w 4178298"/>
              <a:gd name="connsiteY4" fmla="*/ 1054488 h 2488819"/>
              <a:gd name="connsiteX5" fmla="*/ 3339580 w 4178298"/>
              <a:gd name="connsiteY5" fmla="*/ 1055375 h 2488819"/>
              <a:gd name="connsiteX6" fmla="*/ 3322004 w 4178298"/>
              <a:gd name="connsiteY6" fmla="*/ 1054488 h 2488819"/>
              <a:gd name="connsiteX7" fmla="*/ 3321964 w 4178298"/>
              <a:gd name="connsiteY7" fmla="*/ 1054488 h 2488819"/>
              <a:gd name="connsiteX8" fmla="*/ 3205619 w 4178298"/>
              <a:gd name="connsiteY8" fmla="*/ 1060363 h 2488819"/>
              <a:gd name="connsiteX9" fmla="*/ 2517218 w 4178298"/>
              <a:gd name="connsiteY9" fmla="*/ 1387832 h 2488819"/>
              <a:gd name="connsiteX10" fmla="*/ 2489721 w 4178298"/>
              <a:gd name="connsiteY10" fmla="*/ 1418087 h 2488819"/>
              <a:gd name="connsiteX11" fmla="*/ 2484610 w 4178298"/>
              <a:gd name="connsiteY11" fmla="*/ 1418087 h 2488819"/>
              <a:gd name="connsiteX12" fmla="*/ 2388970 w 4178298"/>
              <a:gd name="connsiteY12" fmla="*/ 1520905 h 2488819"/>
              <a:gd name="connsiteX13" fmla="*/ 1307864 w 4178298"/>
              <a:gd name="connsiteY13" fmla="*/ 2229576 h 2488819"/>
              <a:gd name="connsiteX14" fmla="*/ 1073600 w 4178298"/>
              <a:gd name="connsiteY14" fmla="*/ 2313265 h 2488819"/>
              <a:gd name="connsiteX15" fmla="*/ 1073600 w 4178298"/>
              <a:gd name="connsiteY15" fmla="*/ 2318858 h 2488819"/>
              <a:gd name="connsiteX16" fmla="*/ 846752 w 4178298"/>
              <a:gd name="connsiteY16" fmla="*/ 2385551 h 2488819"/>
              <a:gd name="connsiteX17" fmla="*/ 434211 w 4178298"/>
              <a:gd name="connsiteY17" fmla="*/ 2462479 h 2488819"/>
              <a:gd name="connsiteX18" fmla="*/ 353421 w 4178298"/>
              <a:gd name="connsiteY18" fmla="*/ 2469970 h 2488819"/>
              <a:gd name="connsiteX19" fmla="*/ 338631 w 4178298"/>
              <a:gd name="connsiteY19" fmla="*/ 2471807 h 2488819"/>
              <a:gd name="connsiteX20" fmla="*/ 313322 w 4178298"/>
              <a:gd name="connsiteY20" fmla="*/ 2473688 h 2488819"/>
              <a:gd name="connsiteX21" fmla="*/ 221863 w 4178298"/>
              <a:gd name="connsiteY21" fmla="*/ 2482169 h 2488819"/>
              <a:gd name="connsiteX22" fmla="*/ 183212 w 4178298"/>
              <a:gd name="connsiteY22" fmla="*/ 2483359 h 2488819"/>
              <a:gd name="connsiteX23" fmla="*/ 167432 w 4178298"/>
              <a:gd name="connsiteY23" fmla="*/ 2484532 h 2488819"/>
              <a:gd name="connsiteX24" fmla="*/ 54603 w 4178298"/>
              <a:gd name="connsiteY24" fmla="*/ 2487321 h 2488819"/>
              <a:gd name="connsiteX25" fmla="*/ 5986 w 4178298"/>
              <a:gd name="connsiteY25" fmla="*/ 2488819 h 2488819"/>
              <a:gd name="connsiteX26" fmla="*/ 0 w 4178298"/>
              <a:gd name="connsiteY26" fmla="*/ 2488671 h 2488819"/>
              <a:gd name="connsiteX27" fmla="*/ 0 w 4178298"/>
              <a:gd name="connsiteY27" fmla="*/ 1430370 h 2488819"/>
              <a:gd name="connsiteX28" fmla="*/ 22797 w 4178298"/>
              <a:gd name="connsiteY28" fmla="*/ 1429676 h 2488819"/>
              <a:gd name="connsiteX29" fmla="*/ 206975 w 4178298"/>
              <a:gd name="connsiteY29" fmla="*/ 1420086 h 2488819"/>
              <a:gd name="connsiteX30" fmla="*/ 287025 w 4178298"/>
              <a:gd name="connsiteY30" fmla="*/ 1412759 h 2488819"/>
              <a:gd name="connsiteX31" fmla="*/ 303921 w 4178298"/>
              <a:gd name="connsiteY31" fmla="*/ 1410172 h 2488819"/>
              <a:gd name="connsiteX32" fmla="*/ 439009 w 4178298"/>
              <a:gd name="connsiteY32" fmla="*/ 1388904 h 2488819"/>
              <a:gd name="connsiteX33" fmla="*/ 569473 w 4178298"/>
              <a:gd name="connsiteY33" fmla="*/ 1360776 h 2488819"/>
              <a:gd name="connsiteX34" fmla="*/ 1925193 w 4178298"/>
              <a:gd name="connsiteY34" fmla="*/ 447965 h 2488819"/>
              <a:gd name="connsiteX35" fmla="*/ 1940489 w 4178298"/>
              <a:gd name="connsiteY35" fmla="*/ 425469 h 2488819"/>
              <a:gd name="connsiteX36" fmla="*/ 2026728 w 4178298"/>
              <a:gd name="connsiteY36" fmla="*/ 320945 h 2488819"/>
              <a:gd name="connsiteX37" fmla="*/ 2602125 w 4178298"/>
              <a:gd name="connsiteY37" fmla="*/ 10723 h 2488819"/>
              <a:gd name="connsiteX38" fmla="*/ 2708486 w 4178298"/>
              <a:gd name="connsiteY38" fmla="*/ 0 h 2488819"/>
            </a:gdLst>
            <a:ahLst/>
            <a:cxnLst/>
            <a:rect l="l" t="t" r="r" b="b"/>
            <a:pathLst>
              <a:path w="4178298" h="2488819">
                <a:moveTo>
                  <a:pt x="2708486" y="0"/>
                </a:moveTo>
                <a:lnTo>
                  <a:pt x="3303178" y="0"/>
                </a:lnTo>
                <a:lnTo>
                  <a:pt x="4178298" y="0"/>
                </a:lnTo>
                <a:lnTo>
                  <a:pt x="4178298" y="1054488"/>
                </a:lnTo>
                <a:lnTo>
                  <a:pt x="3339580" y="1054488"/>
                </a:lnTo>
                <a:lnTo>
                  <a:pt x="3339580" y="1055375"/>
                </a:lnTo>
                <a:lnTo>
                  <a:pt x="3322004" y="1054488"/>
                </a:lnTo>
                <a:lnTo>
                  <a:pt x="3321964" y="1054488"/>
                </a:lnTo>
                <a:lnTo>
                  <a:pt x="3205619" y="1060363"/>
                </a:lnTo>
                <a:cubicBezTo>
                  <a:pt x="2937800" y="1087561"/>
                  <a:pt x="2697432" y="1207619"/>
                  <a:pt x="2517218" y="1387832"/>
                </a:cubicBezTo>
                <a:lnTo>
                  <a:pt x="2489721" y="1418087"/>
                </a:lnTo>
                <a:lnTo>
                  <a:pt x="2484610" y="1418087"/>
                </a:lnTo>
                <a:lnTo>
                  <a:pt x="2388970" y="1520905"/>
                </a:lnTo>
                <a:cubicBezTo>
                  <a:pt x="2078901" y="1820524"/>
                  <a:pt x="1712778" y="2062503"/>
                  <a:pt x="1307864" y="2229576"/>
                </a:cubicBezTo>
                <a:lnTo>
                  <a:pt x="1073600" y="2313265"/>
                </a:lnTo>
                <a:lnTo>
                  <a:pt x="1073600" y="2318858"/>
                </a:lnTo>
                <a:lnTo>
                  <a:pt x="846752" y="2385551"/>
                </a:lnTo>
                <a:cubicBezTo>
                  <a:pt x="712201" y="2419276"/>
                  <a:pt x="574513" y="2445093"/>
                  <a:pt x="434211" y="2462479"/>
                </a:cubicBezTo>
                <a:lnTo>
                  <a:pt x="353421" y="2469970"/>
                </a:lnTo>
                <a:lnTo>
                  <a:pt x="338631" y="2471807"/>
                </a:lnTo>
                <a:lnTo>
                  <a:pt x="313322" y="2473688"/>
                </a:lnTo>
                <a:lnTo>
                  <a:pt x="221863" y="2482169"/>
                </a:lnTo>
                <a:lnTo>
                  <a:pt x="183212" y="2483359"/>
                </a:lnTo>
                <a:lnTo>
                  <a:pt x="167432" y="2484532"/>
                </a:lnTo>
                <a:lnTo>
                  <a:pt x="54603" y="2487321"/>
                </a:lnTo>
                <a:lnTo>
                  <a:pt x="5986" y="2488819"/>
                </a:lnTo>
                <a:lnTo>
                  <a:pt x="0" y="2488671"/>
                </a:lnTo>
                <a:lnTo>
                  <a:pt x="0" y="1430370"/>
                </a:lnTo>
                <a:lnTo>
                  <a:pt x="22797" y="1429676"/>
                </a:lnTo>
                <a:lnTo>
                  <a:pt x="206975" y="1420086"/>
                </a:lnTo>
                <a:lnTo>
                  <a:pt x="287025" y="1412759"/>
                </a:lnTo>
                <a:lnTo>
                  <a:pt x="303921" y="1410172"/>
                </a:lnTo>
                <a:lnTo>
                  <a:pt x="439009" y="1388904"/>
                </a:lnTo>
                <a:lnTo>
                  <a:pt x="569473" y="1360776"/>
                </a:lnTo>
                <a:cubicBezTo>
                  <a:pt x="1122409" y="1224013"/>
                  <a:pt x="1599408" y="894651"/>
                  <a:pt x="1925193" y="447965"/>
                </a:cubicBezTo>
                <a:lnTo>
                  <a:pt x="1940489" y="425469"/>
                </a:lnTo>
                <a:lnTo>
                  <a:pt x="2026728" y="320945"/>
                </a:lnTo>
                <a:cubicBezTo>
                  <a:pt x="2181196" y="166476"/>
                  <a:pt x="2379860" y="56205"/>
                  <a:pt x="2602125" y="10723"/>
                </a:cubicBezTo>
                <a:lnTo>
                  <a:pt x="2708486" y="0"/>
                </a:lnTo>
                <a:close/>
              </a:path>
            </a:pathLst>
          </a:custGeom>
          <a:solidFill>
            <a:schemeClr val="bg1">
              <a:lumMod val="95000"/>
            </a:schemeClr>
          </a:solidFill>
          <a:ln w="762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rot="10800000">
            <a:off x="1" y="2013291"/>
            <a:ext cx="1594225" cy="842652"/>
          </a:xfrm>
          <a:custGeom>
            <a:avLst/>
            <a:gdLst>
              <a:gd name="connsiteX0" fmla="*/ 2708486 w 4178298"/>
              <a:gd name="connsiteY0" fmla="*/ 0 h 2488819"/>
              <a:gd name="connsiteX1" fmla="*/ 3303178 w 4178298"/>
              <a:gd name="connsiteY1" fmla="*/ 0 h 2488819"/>
              <a:gd name="connsiteX2" fmla="*/ 4178298 w 4178298"/>
              <a:gd name="connsiteY2" fmla="*/ 0 h 2488819"/>
              <a:gd name="connsiteX3" fmla="*/ 4178298 w 4178298"/>
              <a:gd name="connsiteY3" fmla="*/ 1054488 h 2488819"/>
              <a:gd name="connsiteX4" fmla="*/ 3339580 w 4178298"/>
              <a:gd name="connsiteY4" fmla="*/ 1054488 h 2488819"/>
              <a:gd name="connsiteX5" fmla="*/ 3339580 w 4178298"/>
              <a:gd name="connsiteY5" fmla="*/ 1055375 h 2488819"/>
              <a:gd name="connsiteX6" fmla="*/ 3322004 w 4178298"/>
              <a:gd name="connsiteY6" fmla="*/ 1054488 h 2488819"/>
              <a:gd name="connsiteX7" fmla="*/ 3321964 w 4178298"/>
              <a:gd name="connsiteY7" fmla="*/ 1054488 h 2488819"/>
              <a:gd name="connsiteX8" fmla="*/ 3205619 w 4178298"/>
              <a:gd name="connsiteY8" fmla="*/ 1060363 h 2488819"/>
              <a:gd name="connsiteX9" fmla="*/ 2517218 w 4178298"/>
              <a:gd name="connsiteY9" fmla="*/ 1387832 h 2488819"/>
              <a:gd name="connsiteX10" fmla="*/ 2489721 w 4178298"/>
              <a:gd name="connsiteY10" fmla="*/ 1418087 h 2488819"/>
              <a:gd name="connsiteX11" fmla="*/ 2484610 w 4178298"/>
              <a:gd name="connsiteY11" fmla="*/ 1418087 h 2488819"/>
              <a:gd name="connsiteX12" fmla="*/ 2388970 w 4178298"/>
              <a:gd name="connsiteY12" fmla="*/ 1520905 h 2488819"/>
              <a:gd name="connsiteX13" fmla="*/ 1307864 w 4178298"/>
              <a:gd name="connsiteY13" fmla="*/ 2229576 h 2488819"/>
              <a:gd name="connsiteX14" fmla="*/ 1073600 w 4178298"/>
              <a:gd name="connsiteY14" fmla="*/ 2313265 h 2488819"/>
              <a:gd name="connsiteX15" fmla="*/ 1073600 w 4178298"/>
              <a:gd name="connsiteY15" fmla="*/ 2318858 h 2488819"/>
              <a:gd name="connsiteX16" fmla="*/ 846752 w 4178298"/>
              <a:gd name="connsiteY16" fmla="*/ 2385551 h 2488819"/>
              <a:gd name="connsiteX17" fmla="*/ 434211 w 4178298"/>
              <a:gd name="connsiteY17" fmla="*/ 2462479 h 2488819"/>
              <a:gd name="connsiteX18" fmla="*/ 353421 w 4178298"/>
              <a:gd name="connsiteY18" fmla="*/ 2469970 h 2488819"/>
              <a:gd name="connsiteX19" fmla="*/ 338631 w 4178298"/>
              <a:gd name="connsiteY19" fmla="*/ 2471807 h 2488819"/>
              <a:gd name="connsiteX20" fmla="*/ 313322 w 4178298"/>
              <a:gd name="connsiteY20" fmla="*/ 2473688 h 2488819"/>
              <a:gd name="connsiteX21" fmla="*/ 221863 w 4178298"/>
              <a:gd name="connsiteY21" fmla="*/ 2482169 h 2488819"/>
              <a:gd name="connsiteX22" fmla="*/ 183212 w 4178298"/>
              <a:gd name="connsiteY22" fmla="*/ 2483359 h 2488819"/>
              <a:gd name="connsiteX23" fmla="*/ 167432 w 4178298"/>
              <a:gd name="connsiteY23" fmla="*/ 2484532 h 2488819"/>
              <a:gd name="connsiteX24" fmla="*/ 54603 w 4178298"/>
              <a:gd name="connsiteY24" fmla="*/ 2487321 h 2488819"/>
              <a:gd name="connsiteX25" fmla="*/ 5986 w 4178298"/>
              <a:gd name="connsiteY25" fmla="*/ 2488819 h 2488819"/>
              <a:gd name="connsiteX26" fmla="*/ 0 w 4178298"/>
              <a:gd name="connsiteY26" fmla="*/ 2488671 h 2488819"/>
              <a:gd name="connsiteX27" fmla="*/ 0 w 4178298"/>
              <a:gd name="connsiteY27" fmla="*/ 1430370 h 2488819"/>
              <a:gd name="connsiteX28" fmla="*/ 22797 w 4178298"/>
              <a:gd name="connsiteY28" fmla="*/ 1429676 h 2488819"/>
              <a:gd name="connsiteX29" fmla="*/ 206975 w 4178298"/>
              <a:gd name="connsiteY29" fmla="*/ 1420086 h 2488819"/>
              <a:gd name="connsiteX30" fmla="*/ 287025 w 4178298"/>
              <a:gd name="connsiteY30" fmla="*/ 1412759 h 2488819"/>
              <a:gd name="connsiteX31" fmla="*/ 303921 w 4178298"/>
              <a:gd name="connsiteY31" fmla="*/ 1410172 h 2488819"/>
              <a:gd name="connsiteX32" fmla="*/ 439009 w 4178298"/>
              <a:gd name="connsiteY32" fmla="*/ 1388904 h 2488819"/>
              <a:gd name="connsiteX33" fmla="*/ 569473 w 4178298"/>
              <a:gd name="connsiteY33" fmla="*/ 1360776 h 2488819"/>
              <a:gd name="connsiteX34" fmla="*/ 1925193 w 4178298"/>
              <a:gd name="connsiteY34" fmla="*/ 447965 h 2488819"/>
              <a:gd name="connsiteX35" fmla="*/ 1940489 w 4178298"/>
              <a:gd name="connsiteY35" fmla="*/ 425469 h 2488819"/>
              <a:gd name="connsiteX36" fmla="*/ 2026728 w 4178298"/>
              <a:gd name="connsiteY36" fmla="*/ 320945 h 2488819"/>
              <a:gd name="connsiteX37" fmla="*/ 2602125 w 4178298"/>
              <a:gd name="connsiteY37" fmla="*/ 10723 h 2488819"/>
              <a:gd name="connsiteX38" fmla="*/ 2708486 w 4178298"/>
              <a:gd name="connsiteY38" fmla="*/ 0 h 2488819"/>
            </a:gdLst>
            <a:ahLst/>
            <a:cxnLst/>
            <a:rect l="l" t="t" r="r" b="b"/>
            <a:pathLst>
              <a:path w="4178298" h="2488819">
                <a:moveTo>
                  <a:pt x="2708486" y="0"/>
                </a:moveTo>
                <a:lnTo>
                  <a:pt x="3303178" y="0"/>
                </a:lnTo>
                <a:lnTo>
                  <a:pt x="4178298" y="0"/>
                </a:lnTo>
                <a:lnTo>
                  <a:pt x="4178298" y="1054488"/>
                </a:lnTo>
                <a:lnTo>
                  <a:pt x="3339580" y="1054488"/>
                </a:lnTo>
                <a:lnTo>
                  <a:pt x="3339580" y="1055375"/>
                </a:lnTo>
                <a:lnTo>
                  <a:pt x="3322004" y="1054488"/>
                </a:lnTo>
                <a:lnTo>
                  <a:pt x="3321964" y="1054488"/>
                </a:lnTo>
                <a:lnTo>
                  <a:pt x="3205619" y="1060363"/>
                </a:lnTo>
                <a:cubicBezTo>
                  <a:pt x="2937800" y="1087561"/>
                  <a:pt x="2697432" y="1207619"/>
                  <a:pt x="2517218" y="1387832"/>
                </a:cubicBezTo>
                <a:lnTo>
                  <a:pt x="2489721" y="1418087"/>
                </a:lnTo>
                <a:lnTo>
                  <a:pt x="2484610" y="1418087"/>
                </a:lnTo>
                <a:lnTo>
                  <a:pt x="2388970" y="1520905"/>
                </a:lnTo>
                <a:cubicBezTo>
                  <a:pt x="2078901" y="1820524"/>
                  <a:pt x="1712778" y="2062503"/>
                  <a:pt x="1307864" y="2229576"/>
                </a:cubicBezTo>
                <a:lnTo>
                  <a:pt x="1073600" y="2313265"/>
                </a:lnTo>
                <a:lnTo>
                  <a:pt x="1073600" y="2318858"/>
                </a:lnTo>
                <a:lnTo>
                  <a:pt x="846752" y="2385551"/>
                </a:lnTo>
                <a:cubicBezTo>
                  <a:pt x="712201" y="2419276"/>
                  <a:pt x="574513" y="2445093"/>
                  <a:pt x="434211" y="2462479"/>
                </a:cubicBezTo>
                <a:lnTo>
                  <a:pt x="353421" y="2469970"/>
                </a:lnTo>
                <a:lnTo>
                  <a:pt x="338631" y="2471807"/>
                </a:lnTo>
                <a:lnTo>
                  <a:pt x="313322" y="2473688"/>
                </a:lnTo>
                <a:lnTo>
                  <a:pt x="221863" y="2482169"/>
                </a:lnTo>
                <a:lnTo>
                  <a:pt x="183212" y="2483359"/>
                </a:lnTo>
                <a:lnTo>
                  <a:pt x="167432" y="2484532"/>
                </a:lnTo>
                <a:lnTo>
                  <a:pt x="54603" y="2487321"/>
                </a:lnTo>
                <a:lnTo>
                  <a:pt x="5986" y="2488819"/>
                </a:lnTo>
                <a:lnTo>
                  <a:pt x="0" y="2488671"/>
                </a:lnTo>
                <a:lnTo>
                  <a:pt x="0" y="1430370"/>
                </a:lnTo>
                <a:lnTo>
                  <a:pt x="22797" y="1429676"/>
                </a:lnTo>
                <a:lnTo>
                  <a:pt x="206975" y="1420086"/>
                </a:lnTo>
                <a:lnTo>
                  <a:pt x="287025" y="1412759"/>
                </a:lnTo>
                <a:lnTo>
                  <a:pt x="303921" y="1410172"/>
                </a:lnTo>
                <a:lnTo>
                  <a:pt x="439009" y="1388904"/>
                </a:lnTo>
                <a:lnTo>
                  <a:pt x="569473" y="1360776"/>
                </a:lnTo>
                <a:cubicBezTo>
                  <a:pt x="1122409" y="1224013"/>
                  <a:pt x="1599408" y="894651"/>
                  <a:pt x="1925193" y="447965"/>
                </a:cubicBezTo>
                <a:lnTo>
                  <a:pt x="1940489" y="425469"/>
                </a:lnTo>
                <a:lnTo>
                  <a:pt x="2026728" y="320945"/>
                </a:lnTo>
                <a:cubicBezTo>
                  <a:pt x="2181196" y="166476"/>
                  <a:pt x="2379860" y="56205"/>
                  <a:pt x="2602125" y="10723"/>
                </a:cubicBezTo>
                <a:lnTo>
                  <a:pt x="2708486" y="0"/>
                </a:lnTo>
                <a:close/>
              </a:path>
            </a:pathLst>
          </a:custGeom>
          <a:solidFill>
            <a:schemeClr val="bg1">
              <a:lumMod val="95000"/>
            </a:schemeClr>
          </a:solidFill>
          <a:ln w="762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flipH="1">
            <a:off x="2" y="2008191"/>
            <a:ext cx="1594225" cy="842651"/>
          </a:xfrm>
          <a:custGeom>
            <a:avLst/>
            <a:gdLst>
              <a:gd name="connsiteX0" fmla="*/ 2708486 w 4178298"/>
              <a:gd name="connsiteY0" fmla="*/ 0 h 2488819"/>
              <a:gd name="connsiteX1" fmla="*/ 3303178 w 4178298"/>
              <a:gd name="connsiteY1" fmla="*/ 0 h 2488819"/>
              <a:gd name="connsiteX2" fmla="*/ 4178298 w 4178298"/>
              <a:gd name="connsiteY2" fmla="*/ 0 h 2488819"/>
              <a:gd name="connsiteX3" fmla="*/ 4178298 w 4178298"/>
              <a:gd name="connsiteY3" fmla="*/ 1054488 h 2488819"/>
              <a:gd name="connsiteX4" fmla="*/ 3339580 w 4178298"/>
              <a:gd name="connsiteY4" fmla="*/ 1054488 h 2488819"/>
              <a:gd name="connsiteX5" fmla="*/ 3339580 w 4178298"/>
              <a:gd name="connsiteY5" fmla="*/ 1055375 h 2488819"/>
              <a:gd name="connsiteX6" fmla="*/ 3322004 w 4178298"/>
              <a:gd name="connsiteY6" fmla="*/ 1054488 h 2488819"/>
              <a:gd name="connsiteX7" fmla="*/ 3321964 w 4178298"/>
              <a:gd name="connsiteY7" fmla="*/ 1054488 h 2488819"/>
              <a:gd name="connsiteX8" fmla="*/ 3205619 w 4178298"/>
              <a:gd name="connsiteY8" fmla="*/ 1060363 h 2488819"/>
              <a:gd name="connsiteX9" fmla="*/ 2517218 w 4178298"/>
              <a:gd name="connsiteY9" fmla="*/ 1387832 h 2488819"/>
              <a:gd name="connsiteX10" fmla="*/ 2489721 w 4178298"/>
              <a:gd name="connsiteY10" fmla="*/ 1418087 h 2488819"/>
              <a:gd name="connsiteX11" fmla="*/ 2484610 w 4178298"/>
              <a:gd name="connsiteY11" fmla="*/ 1418087 h 2488819"/>
              <a:gd name="connsiteX12" fmla="*/ 2388970 w 4178298"/>
              <a:gd name="connsiteY12" fmla="*/ 1520905 h 2488819"/>
              <a:gd name="connsiteX13" fmla="*/ 1307864 w 4178298"/>
              <a:gd name="connsiteY13" fmla="*/ 2229576 h 2488819"/>
              <a:gd name="connsiteX14" fmla="*/ 1073600 w 4178298"/>
              <a:gd name="connsiteY14" fmla="*/ 2313265 h 2488819"/>
              <a:gd name="connsiteX15" fmla="*/ 1073600 w 4178298"/>
              <a:gd name="connsiteY15" fmla="*/ 2318858 h 2488819"/>
              <a:gd name="connsiteX16" fmla="*/ 846752 w 4178298"/>
              <a:gd name="connsiteY16" fmla="*/ 2385551 h 2488819"/>
              <a:gd name="connsiteX17" fmla="*/ 434211 w 4178298"/>
              <a:gd name="connsiteY17" fmla="*/ 2462479 h 2488819"/>
              <a:gd name="connsiteX18" fmla="*/ 353421 w 4178298"/>
              <a:gd name="connsiteY18" fmla="*/ 2469970 h 2488819"/>
              <a:gd name="connsiteX19" fmla="*/ 338631 w 4178298"/>
              <a:gd name="connsiteY19" fmla="*/ 2471807 h 2488819"/>
              <a:gd name="connsiteX20" fmla="*/ 313322 w 4178298"/>
              <a:gd name="connsiteY20" fmla="*/ 2473688 h 2488819"/>
              <a:gd name="connsiteX21" fmla="*/ 221863 w 4178298"/>
              <a:gd name="connsiteY21" fmla="*/ 2482169 h 2488819"/>
              <a:gd name="connsiteX22" fmla="*/ 183212 w 4178298"/>
              <a:gd name="connsiteY22" fmla="*/ 2483359 h 2488819"/>
              <a:gd name="connsiteX23" fmla="*/ 167432 w 4178298"/>
              <a:gd name="connsiteY23" fmla="*/ 2484532 h 2488819"/>
              <a:gd name="connsiteX24" fmla="*/ 54603 w 4178298"/>
              <a:gd name="connsiteY24" fmla="*/ 2487321 h 2488819"/>
              <a:gd name="connsiteX25" fmla="*/ 5986 w 4178298"/>
              <a:gd name="connsiteY25" fmla="*/ 2488819 h 2488819"/>
              <a:gd name="connsiteX26" fmla="*/ 0 w 4178298"/>
              <a:gd name="connsiteY26" fmla="*/ 2488671 h 2488819"/>
              <a:gd name="connsiteX27" fmla="*/ 0 w 4178298"/>
              <a:gd name="connsiteY27" fmla="*/ 1430370 h 2488819"/>
              <a:gd name="connsiteX28" fmla="*/ 22797 w 4178298"/>
              <a:gd name="connsiteY28" fmla="*/ 1429676 h 2488819"/>
              <a:gd name="connsiteX29" fmla="*/ 206975 w 4178298"/>
              <a:gd name="connsiteY29" fmla="*/ 1420086 h 2488819"/>
              <a:gd name="connsiteX30" fmla="*/ 287025 w 4178298"/>
              <a:gd name="connsiteY30" fmla="*/ 1412759 h 2488819"/>
              <a:gd name="connsiteX31" fmla="*/ 303921 w 4178298"/>
              <a:gd name="connsiteY31" fmla="*/ 1410172 h 2488819"/>
              <a:gd name="connsiteX32" fmla="*/ 439009 w 4178298"/>
              <a:gd name="connsiteY32" fmla="*/ 1388904 h 2488819"/>
              <a:gd name="connsiteX33" fmla="*/ 569473 w 4178298"/>
              <a:gd name="connsiteY33" fmla="*/ 1360776 h 2488819"/>
              <a:gd name="connsiteX34" fmla="*/ 1925193 w 4178298"/>
              <a:gd name="connsiteY34" fmla="*/ 447965 h 2488819"/>
              <a:gd name="connsiteX35" fmla="*/ 1940489 w 4178298"/>
              <a:gd name="connsiteY35" fmla="*/ 425469 h 2488819"/>
              <a:gd name="connsiteX36" fmla="*/ 2026728 w 4178298"/>
              <a:gd name="connsiteY36" fmla="*/ 320945 h 2488819"/>
              <a:gd name="connsiteX37" fmla="*/ 2602125 w 4178298"/>
              <a:gd name="connsiteY37" fmla="*/ 10723 h 2488819"/>
              <a:gd name="connsiteX38" fmla="*/ 2708486 w 4178298"/>
              <a:gd name="connsiteY38" fmla="*/ 0 h 2488819"/>
            </a:gdLst>
            <a:ahLst/>
            <a:cxnLst/>
            <a:rect l="l" t="t" r="r" b="b"/>
            <a:pathLst>
              <a:path w="4178298" h="2488819">
                <a:moveTo>
                  <a:pt x="2708486" y="0"/>
                </a:moveTo>
                <a:lnTo>
                  <a:pt x="3303178" y="0"/>
                </a:lnTo>
                <a:lnTo>
                  <a:pt x="4178298" y="0"/>
                </a:lnTo>
                <a:lnTo>
                  <a:pt x="4178298" y="1054488"/>
                </a:lnTo>
                <a:lnTo>
                  <a:pt x="3339580" y="1054488"/>
                </a:lnTo>
                <a:lnTo>
                  <a:pt x="3339580" y="1055375"/>
                </a:lnTo>
                <a:lnTo>
                  <a:pt x="3322004" y="1054488"/>
                </a:lnTo>
                <a:lnTo>
                  <a:pt x="3321964" y="1054488"/>
                </a:lnTo>
                <a:lnTo>
                  <a:pt x="3205619" y="1060363"/>
                </a:lnTo>
                <a:cubicBezTo>
                  <a:pt x="2937800" y="1087561"/>
                  <a:pt x="2697432" y="1207619"/>
                  <a:pt x="2517218" y="1387832"/>
                </a:cubicBezTo>
                <a:lnTo>
                  <a:pt x="2489721" y="1418087"/>
                </a:lnTo>
                <a:lnTo>
                  <a:pt x="2484610" y="1418087"/>
                </a:lnTo>
                <a:lnTo>
                  <a:pt x="2388970" y="1520905"/>
                </a:lnTo>
                <a:cubicBezTo>
                  <a:pt x="2078901" y="1820524"/>
                  <a:pt x="1712778" y="2062503"/>
                  <a:pt x="1307864" y="2229576"/>
                </a:cubicBezTo>
                <a:lnTo>
                  <a:pt x="1073600" y="2313265"/>
                </a:lnTo>
                <a:lnTo>
                  <a:pt x="1073600" y="2318858"/>
                </a:lnTo>
                <a:lnTo>
                  <a:pt x="846752" y="2385551"/>
                </a:lnTo>
                <a:cubicBezTo>
                  <a:pt x="712201" y="2419276"/>
                  <a:pt x="574513" y="2445093"/>
                  <a:pt x="434211" y="2462479"/>
                </a:cubicBezTo>
                <a:lnTo>
                  <a:pt x="353421" y="2469970"/>
                </a:lnTo>
                <a:lnTo>
                  <a:pt x="338631" y="2471807"/>
                </a:lnTo>
                <a:lnTo>
                  <a:pt x="313322" y="2473688"/>
                </a:lnTo>
                <a:lnTo>
                  <a:pt x="221863" y="2482169"/>
                </a:lnTo>
                <a:lnTo>
                  <a:pt x="183212" y="2483359"/>
                </a:lnTo>
                <a:lnTo>
                  <a:pt x="167432" y="2484532"/>
                </a:lnTo>
                <a:lnTo>
                  <a:pt x="54603" y="2487321"/>
                </a:lnTo>
                <a:lnTo>
                  <a:pt x="5986" y="2488819"/>
                </a:lnTo>
                <a:lnTo>
                  <a:pt x="0" y="2488671"/>
                </a:lnTo>
                <a:lnTo>
                  <a:pt x="0" y="1430370"/>
                </a:lnTo>
                <a:lnTo>
                  <a:pt x="22797" y="1429676"/>
                </a:lnTo>
                <a:lnTo>
                  <a:pt x="206975" y="1420086"/>
                </a:lnTo>
                <a:lnTo>
                  <a:pt x="287025" y="1412759"/>
                </a:lnTo>
                <a:lnTo>
                  <a:pt x="303921" y="1410172"/>
                </a:lnTo>
                <a:lnTo>
                  <a:pt x="439009" y="1388904"/>
                </a:lnTo>
                <a:lnTo>
                  <a:pt x="569473" y="1360776"/>
                </a:lnTo>
                <a:cubicBezTo>
                  <a:pt x="1122409" y="1224013"/>
                  <a:pt x="1599408" y="894651"/>
                  <a:pt x="1925193" y="447965"/>
                </a:cubicBezTo>
                <a:lnTo>
                  <a:pt x="1940489" y="425469"/>
                </a:lnTo>
                <a:lnTo>
                  <a:pt x="2026728" y="320945"/>
                </a:lnTo>
                <a:cubicBezTo>
                  <a:pt x="2181196" y="166476"/>
                  <a:pt x="2379860" y="56205"/>
                  <a:pt x="2602125" y="10723"/>
                </a:cubicBezTo>
                <a:lnTo>
                  <a:pt x="2708486" y="0"/>
                </a:lnTo>
                <a:close/>
              </a:path>
            </a:pathLst>
          </a:custGeom>
          <a:solidFill>
            <a:schemeClr val="bg1">
              <a:lumMod val="95000"/>
            </a:schemeClr>
          </a:solidFill>
          <a:ln w="762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4828967" y="1835368"/>
            <a:ext cx="6689933" cy="1188295"/>
          </a:xfrm>
          <a:custGeom>
            <a:avLst/>
            <a:gdLst>
              <a:gd name="connsiteX0" fmla="*/ 2185188 w 2863368"/>
              <a:gd name="connsiteY0" fmla="*/ 0 h 2218896"/>
              <a:gd name="connsiteX1" fmla="*/ 2863368 w 2863368"/>
              <a:gd name="connsiteY1" fmla="*/ 1109448 h 2218896"/>
              <a:gd name="connsiteX2" fmla="*/ 2185188 w 2863368"/>
              <a:gd name="connsiteY2" fmla="*/ 2218896 h 2218896"/>
              <a:gd name="connsiteX3" fmla="*/ 2185188 w 2863368"/>
              <a:gd name="connsiteY3" fmla="*/ 1915239 h 2218896"/>
              <a:gd name="connsiteX4" fmla="*/ 0 w 2863368"/>
              <a:gd name="connsiteY4" fmla="*/ 1915239 h 2218896"/>
              <a:gd name="connsiteX5" fmla="*/ 0 w 2863368"/>
              <a:gd name="connsiteY5" fmla="*/ 313182 h 2218896"/>
              <a:gd name="connsiteX6" fmla="*/ 2185188 w 2863368"/>
              <a:gd name="connsiteY6" fmla="*/ 313182 h 2218896"/>
            </a:gdLst>
            <a:ahLst/>
            <a:cxnLst/>
            <a:rect l="l" t="t" r="r" b="b"/>
            <a:pathLst>
              <a:path w="2863368" h="2218896">
                <a:moveTo>
                  <a:pt x="2185188" y="0"/>
                </a:moveTo>
                <a:lnTo>
                  <a:pt x="2863368" y="1109448"/>
                </a:lnTo>
                <a:lnTo>
                  <a:pt x="2185188" y="2218896"/>
                </a:lnTo>
                <a:lnTo>
                  <a:pt x="2185188" y="1915239"/>
                </a:lnTo>
                <a:lnTo>
                  <a:pt x="0" y="1915239"/>
                </a:lnTo>
                <a:lnTo>
                  <a:pt x="0" y="313182"/>
                </a:lnTo>
                <a:lnTo>
                  <a:pt x="2185188" y="313182"/>
                </a:lnTo>
                <a:close/>
              </a:path>
            </a:pathLst>
          </a:custGeom>
          <a:gradFill>
            <a:gsLst>
              <a:gs pos="0">
                <a:schemeClr val="accent2"/>
              </a:gs>
              <a:gs pos="100000">
                <a:schemeClr val="accent2">
                  <a:lumMod val="90000"/>
                  <a:lumOff val="10000"/>
                </a:schemeClr>
              </a:gs>
            </a:gsLst>
            <a:lin ang="13500000" scaled="0"/>
          </a:gradFill>
          <a:ln w="28575" cap="flat">
            <a:solidFill>
              <a:schemeClr val="bg1"/>
            </a:solidFill>
            <a:miter/>
          </a:ln>
          <a:effectLst>
            <a:outerShdw blurRad="127000" dist="152400" dir="5400000" sx="90000" sy="90000" algn="t" rotWithShape="0">
              <a:srgbClr val="000000">
                <a:alpha val="25000"/>
              </a:srgbClr>
            </a:outerShdw>
          </a:effectLst>
        </p:spPr>
        <p:txBody>
          <a:bodyPr vert="horz" wrap="square" lIns="91440" tIns="45720" rIns="91440" bIns="45720" rtlCol="0" anchor="ctr"/>
          <a:lstStyle/>
          <a:p>
            <a:pPr algn="l"/>
            <a:endParaRPr kumimoji="1" lang="zh-CN" altLang="en-US"/>
          </a:p>
        </p:txBody>
      </p:sp>
      <p:sp>
        <p:nvSpPr>
          <p:cNvPr id="10" name="标题 1"/>
          <p:cNvSpPr txBox="1"/>
          <p:nvPr/>
        </p:nvSpPr>
        <p:spPr>
          <a:xfrm>
            <a:off x="6654399" y="2229460"/>
            <a:ext cx="3655797" cy="400110"/>
          </a:xfrm>
          <a:prstGeom prst="rect">
            <a:avLst/>
          </a:prstGeom>
          <a:noFill/>
          <a:ln>
            <a:noFill/>
          </a:ln>
        </p:spPr>
        <p:txBody>
          <a:bodyPr vert="horz" wrap="square" lIns="91440" tIns="45720" rIns="91440" bIns="45720" rtlCol="0" anchor="ctr"/>
          <a:lstStyle/>
          <a:p>
            <a:pPr algn="ctr"/>
            <a:r>
              <a:rPr kumimoji="1" lang="en-US" altLang="zh-CN" sz="1600">
                <a:ln w="12700">
                  <a:noFill/>
                </a:ln>
                <a:solidFill>
                  <a:srgbClr val="FFFFFF">
                    <a:alpha val="100000"/>
                  </a:srgbClr>
                </a:solidFill>
                <a:latin typeface="poppins-bold"/>
                <a:ea typeface="poppins-bold"/>
                <a:cs typeface="poppins-bold"/>
              </a:rPr>
              <a:t>User Notification</a:t>
            </a:r>
            <a:endParaRPr kumimoji="1" lang="zh-CN" altLang="en-US"/>
          </a:p>
        </p:txBody>
      </p:sp>
      <p:sp>
        <p:nvSpPr>
          <p:cNvPr id="11" name="标题 1"/>
          <p:cNvSpPr txBox="1"/>
          <p:nvPr/>
        </p:nvSpPr>
        <p:spPr>
          <a:xfrm>
            <a:off x="6534722" y="3486377"/>
            <a:ext cx="3895152" cy="2281303"/>
          </a:xfrm>
          <a:prstGeom prst="rect">
            <a:avLst/>
          </a:prstGeom>
          <a:noFill/>
          <a:ln cap="sq">
            <a:noFill/>
          </a:ln>
          <a:effectLst/>
        </p:spPr>
        <p:txBody>
          <a:bodyPr vert="horz" wrap="square" lIns="0" tIns="0" rIns="0" bIns="0" rtlCol="0" anchor="t"/>
          <a:lstStyle/>
          <a:p>
            <a:pPr algn="ctr"/>
            <a:r>
              <a:rPr kumimoji="1" lang="en-US" altLang="zh-CN" sz="1400" dirty="0">
                <a:ln w="12700">
                  <a:noFill/>
                </a:ln>
                <a:solidFill>
                  <a:srgbClr val="404040">
                    <a:alpha val="100000"/>
                  </a:srgbClr>
                </a:solidFill>
                <a:latin typeface="Poppins"/>
                <a:ea typeface="Poppins"/>
                <a:cs typeface="Poppins"/>
              </a:rPr>
              <a:t>Notify users about new or updated sensitivity labels and their impact on data handling practices. If users are unfamiliar or unaware, they may not manually label correctly where required or auto-labeling can be disruptive and confusing.</a:t>
            </a:r>
            <a:endParaRPr kumimoji="1" lang="zh-CN" altLang="en-US" dirty="0"/>
          </a:p>
        </p:txBody>
      </p:sp>
      <p:sp>
        <p:nvSpPr>
          <p:cNvPr id="12" name="标题 1"/>
          <p:cNvSpPr txBox="1"/>
          <p:nvPr/>
        </p:nvSpPr>
        <p:spPr>
          <a:xfrm>
            <a:off x="1594229" y="1837068"/>
            <a:ext cx="5685987" cy="1188295"/>
          </a:xfrm>
          <a:custGeom>
            <a:avLst/>
            <a:gdLst>
              <a:gd name="connsiteX0" fmla="*/ 1857262 w 2433669"/>
              <a:gd name="connsiteY0" fmla="*/ 0 h 2218897"/>
              <a:gd name="connsiteX1" fmla="*/ 2433669 w 2433669"/>
              <a:gd name="connsiteY1" fmla="*/ 1109449 h 2218897"/>
              <a:gd name="connsiteX2" fmla="*/ 1857262 w 2433669"/>
              <a:gd name="connsiteY2" fmla="*/ 2218897 h 2218897"/>
              <a:gd name="connsiteX3" fmla="*/ 1857262 w 2433669"/>
              <a:gd name="connsiteY3" fmla="*/ 1915239 h 2218897"/>
              <a:gd name="connsiteX4" fmla="*/ 0 w 2433669"/>
              <a:gd name="connsiteY4" fmla="*/ 1915239 h 2218897"/>
              <a:gd name="connsiteX5" fmla="*/ 0 w 2433669"/>
              <a:gd name="connsiteY5" fmla="*/ 313182 h 2218897"/>
              <a:gd name="connsiteX6" fmla="*/ 1857262 w 2433669"/>
              <a:gd name="connsiteY6" fmla="*/ 313182 h 2218897"/>
            </a:gdLst>
            <a:ahLst/>
            <a:cxnLst/>
            <a:rect l="l" t="t" r="r" b="b"/>
            <a:pathLst>
              <a:path w="2433669" h="2218897">
                <a:moveTo>
                  <a:pt x="1857262" y="0"/>
                </a:moveTo>
                <a:lnTo>
                  <a:pt x="2433669" y="1109449"/>
                </a:lnTo>
                <a:lnTo>
                  <a:pt x="1857262" y="2218897"/>
                </a:lnTo>
                <a:lnTo>
                  <a:pt x="1857262" y="1915239"/>
                </a:lnTo>
                <a:lnTo>
                  <a:pt x="0" y="1915239"/>
                </a:lnTo>
                <a:lnTo>
                  <a:pt x="0" y="313182"/>
                </a:lnTo>
                <a:lnTo>
                  <a:pt x="1857262" y="313182"/>
                </a:lnTo>
                <a:close/>
              </a:path>
            </a:pathLst>
          </a:custGeom>
          <a:gradFill>
            <a:gsLst>
              <a:gs pos="0">
                <a:schemeClr val="accent1"/>
              </a:gs>
              <a:gs pos="100000">
                <a:schemeClr val="accent1">
                  <a:lumMod val="90000"/>
                  <a:lumOff val="10000"/>
                </a:schemeClr>
              </a:gs>
            </a:gsLst>
            <a:lin ang="13500000" scaled="0"/>
          </a:gradFill>
          <a:ln w="28575" cap="flat">
            <a:solidFill>
              <a:schemeClr val="bg1"/>
            </a:solidFill>
            <a:miter/>
          </a:ln>
          <a:effectLst>
            <a:outerShdw blurRad="127000" dist="152400" dir="5400000" sx="90000" sy="90000" algn="t" rotWithShape="0">
              <a:srgbClr val="000000">
                <a:alpha val="25000"/>
              </a:srgbClr>
            </a:outerShdw>
          </a:effectLst>
        </p:spPr>
        <p:txBody>
          <a:bodyPr vert="horz" wrap="square" lIns="91440" tIns="45720" rIns="91440" bIns="45720" rtlCol="0" anchor="ctr"/>
          <a:lstStyle/>
          <a:p>
            <a:pPr algn="l"/>
            <a:endParaRPr kumimoji="1" lang="zh-CN" altLang="en-US"/>
          </a:p>
        </p:txBody>
      </p:sp>
      <p:sp>
        <p:nvSpPr>
          <p:cNvPr id="13" name="标题 1"/>
          <p:cNvSpPr txBox="1"/>
          <p:nvPr/>
        </p:nvSpPr>
        <p:spPr>
          <a:xfrm>
            <a:off x="2003941" y="2229460"/>
            <a:ext cx="3655795" cy="400110"/>
          </a:xfrm>
          <a:prstGeom prst="rect">
            <a:avLst/>
          </a:prstGeom>
          <a:noFill/>
          <a:ln>
            <a:noFill/>
          </a:ln>
        </p:spPr>
        <p:txBody>
          <a:bodyPr vert="horz" wrap="square" lIns="91440" tIns="45720" rIns="91440" bIns="45720" rtlCol="0" anchor="ctr"/>
          <a:lstStyle/>
          <a:p>
            <a:pPr algn="ctr"/>
            <a:r>
              <a:rPr kumimoji="1" lang="en-US" altLang="zh-CN" sz="1600">
                <a:ln w="12700">
                  <a:noFill/>
                </a:ln>
                <a:solidFill>
                  <a:srgbClr val="FFFFFF">
                    <a:alpha val="100000"/>
                  </a:srgbClr>
                </a:solidFill>
                <a:latin typeface="poppins-bold"/>
                <a:ea typeface="poppins-bold"/>
                <a:cs typeface="poppins-bold"/>
              </a:rPr>
              <a:t>Approval Process</a:t>
            </a:r>
            <a:endParaRPr kumimoji="1" lang="zh-CN" altLang="en-US"/>
          </a:p>
        </p:txBody>
      </p:sp>
      <p:sp>
        <p:nvSpPr>
          <p:cNvPr id="14" name="标题 1"/>
          <p:cNvSpPr txBox="1"/>
          <p:nvPr/>
        </p:nvSpPr>
        <p:spPr>
          <a:xfrm>
            <a:off x="1884263" y="3691259"/>
            <a:ext cx="3895152" cy="2281303"/>
          </a:xfrm>
          <a:prstGeom prst="rect">
            <a:avLst/>
          </a:prstGeom>
          <a:noFill/>
          <a:ln cap="sq">
            <a:noFill/>
          </a:ln>
          <a:effectLst/>
        </p:spPr>
        <p:txBody>
          <a:bodyPr vert="horz" wrap="square" lIns="0" tIns="0" rIns="0" bIns="0" rtlCol="0" anchor="t"/>
          <a:lstStyle/>
          <a:p>
            <a:pPr algn="ctr"/>
            <a:r>
              <a:rPr kumimoji="1" lang="en-US" altLang="zh-CN" sz="1400" dirty="0">
                <a:ln w="12700">
                  <a:noFill/>
                </a:ln>
                <a:solidFill>
                  <a:srgbClr val="404040">
                    <a:alpha val="100000"/>
                  </a:srgbClr>
                </a:solidFill>
                <a:latin typeface="Poppins"/>
                <a:ea typeface="Poppins"/>
                <a:cs typeface="Poppins"/>
              </a:rPr>
              <a:t>Establish approval workflows to make sure labels are correctly configured before being published. Use simulation mode (before activating) auto-labeling policies to assess impact.</a:t>
            </a:r>
            <a:endParaRPr kumimoji="1" lang="zh-CN" altLang="en-US" dirty="0"/>
          </a:p>
        </p:txBody>
      </p:sp>
      <p:sp>
        <p:nvSpPr>
          <p:cNvPr id="15" name="标题 1"/>
          <p:cNvSpPr txBox="1"/>
          <p:nvPr/>
        </p:nvSpPr>
        <p:spPr>
          <a:xfrm>
            <a:off x="271780" y="279022"/>
            <a:ext cx="11066780" cy="432000"/>
          </a:xfrm>
          <a:prstGeom prst="rect">
            <a:avLst/>
          </a:prstGeom>
          <a:noFill/>
          <a:ln>
            <a:noFill/>
          </a:ln>
        </p:spPr>
        <p:txBody>
          <a:bodyPr vert="horz" wrap="square" lIns="0" tIns="0" rIns="0" bIns="0" rtlCol="0" anchor="ctr"/>
          <a:lstStyle/>
          <a:p>
            <a:pPr algn="l"/>
            <a:r>
              <a:rPr kumimoji="1" lang="en-US" altLang="zh-CN" sz="3200">
                <a:ln w="12700">
                  <a:noFill/>
                </a:ln>
                <a:solidFill>
                  <a:srgbClr val="03103B">
                    <a:alpha val="100000"/>
                  </a:srgbClr>
                </a:solidFill>
                <a:latin typeface="poppins-bold"/>
                <a:ea typeface="poppins-bold"/>
                <a:cs typeface="poppins-bold"/>
              </a:rPr>
              <a:t>Publishing Workflow</a:t>
            </a:r>
            <a:endParaRPr kumimoji="1" lang="zh-CN" altLang="en-US"/>
          </a:p>
        </p:txBody>
      </p:sp>
      <p:cxnSp>
        <p:nvCxnSpPr>
          <p:cNvPr id="16" name="标题 1"/>
          <p:cNvCxnSpPr/>
          <p:nvPr/>
        </p:nvCxnSpPr>
        <p:spPr>
          <a:xfrm>
            <a:off x="271780" y="855115"/>
            <a:ext cx="10937240" cy="0"/>
          </a:xfrm>
          <a:prstGeom prst="line">
            <a:avLst/>
          </a:prstGeom>
          <a:noFill/>
          <a:ln w="15875" cap="sq">
            <a:solidFill>
              <a:schemeClr val="tx1">
                <a:lumMod val="50000"/>
                <a:lumOff val="50000"/>
              </a:schemeClr>
            </a:solidFill>
            <a:miter/>
          </a:ln>
        </p:spPr>
      </p:cxnSp>
    </p:spTree>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335B74"/>
      </a:dk2>
      <a:lt2>
        <a:srgbClr val="DFE3E5"/>
      </a:lt2>
      <a:accent1>
        <a:srgbClr val="03103B"/>
      </a:accent1>
      <a:accent2>
        <a:srgbClr val="000627"/>
      </a:accent2>
      <a:accent3>
        <a:srgbClr val="091D65"/>
      </a:accent3>
      <a:accent4>
        <a:srgbClr val="D783FF"/>
      </a:accent4>
      <a:accent5>
        <a:srgbClr val="3E8853"/>
      </a:accent5>
      <a:accent6>
        <a:srgbClr val="62A39F"/>
      </a:accent6>
      <a:hlink>
        <a:srgbClr val="6EAC1C"/>
      </a:hlink>
      <a:folHlink>
        <a:srgbClr val="B26B0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786</Words>
  <Application>Microsoft Office PowerPoint</Application>
  <PresentationFormat>Widescreen</PresentationFormat>
  <Paragraphs>105</Paragraphs>
  <Slides>23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poppins-bold</vt:lpstr>
      <vt:lpstr>Arial</vt:lpstr>
      <vt:lpstr>Poppins</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Allen Sanders</dc:creator>
  <cp:lastModifiedBy>Allen Sanders</cp:lastModifiedBy>
  <cp:revision>5</cp:revision>
  <dcterms:modified xsi:type="dcterms:W3CDTF">2025-08-26T01:26:59Z</dcterms:modified>
</cp:coreProperties>
</file>